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56" r:id="rId2"/>
    <p:sldId id="291" r:id="rId3"/>
    <p:sldId id="257" r:id="rId4"/>
    <p:sldId id="330" r:id="rId5"/>
    <p:sldId id="324" r:id="rId6"/>
    <p:sldId id="325" r:id="rId7"/>
    <p:sldId id="326" r:id="rId8"/>
    <p:sldId id="327" r:id="rId9"/>
    <p:sldId id="329" r:id="rId10"/>
    <p:sldId id="258" r:id="rId11"/>
    <p:sldId id="259" r:id="rId12"/>
    <p:sldId id="260" r:id="rId13"/>
    <p:sldId id="261" r:id="rId14"/>
    <p:sldId id="270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1" r:id="rId23"/>
    <p:sldId id="343" r:id="rId24"/>
    <p:sldId id="345" r:id="rId25"/>
    <p:sldId id="341" r:id="rId26"/>
    <p:sldId id="277" r:id="rId27"/>
    <p:sldId id="282" r:id="rId28"/>
    <p:sldId id="273" r:id="rId29"/>
    <p:sldId id="276" r:id="rId30"/>
    <p:sldId id="420" r:id="rId31"/>
    <p:sldId id="278" r:id="rId32"/>
    <p:sldId id="346" r:id="rId33"/>
    <p:sldId id="347" r:id="rId34"/>
    <p:sldId id="350" r:id="rId35"/>
    <p:sldId id="351" r:id="rId36"/>
    <p:sldId id="447" r:id="rId37"/>
    <p:sldId id="272" r:id="rId38"/>
    <p:sldId id="349" r:id="rId39"/>
    <p:sldId id="274" r:id="rId40"/>
    <p:sldId id="421" r:id="rId41"/>
    <p:sldId id="293" r:id="rId42"/>
    <p:sldId id="364" r:id="rId43"/>
    <p:sldId id="358" r:id="rId44"/>
    <p:sldId id="368" r:id="rId45"/>
    <p:sldId id="359" r:id="rId46"/>
    <p:sldId id="381" r:id="rId47"/>
    <p:sldId id="431" r:id="rId48"/>
    <p:sldId id="390" r:id="rId49"/>
    <p:sldId id="383" r:id="rId50"/>
    <p:sldId id="405" r:id="rId51"/>
    <p:sldId id="404" r:id="rId52"/>
    <p:sldId id="418" r:id="rId53"/>
    <p:sldId id="407" r:id="rId54"/>
    <p:sldId id="432" r:id="rId55"/>
    <p:sldId id="435" r:id="rId56"/>
    <p:sldId id="436" r:id="rId57"/>
    <p:sldId id="437" r:id="rId58"/>
    <p:sldId id="438" r:id="rId59"/>
    <p:sldId id="439" r:id="rId60"/>
    <p:sldId id="448" r:id="rId61"/>
    <p:sldId id="440" r:id="rId62"/>
    <p:sldId id="441" r:id="rId63"/>
    <p:sldId id="443" r:id="rId64"/>
    <p:sldId id="445" r:id="rId65"/>
    <p:sldId id="446" r:id="rId66"/>
    <p:sldId id="434" r:id="rId67"/>
    <p:sldId id="43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62" autoAdjust="0"/>
    <p:restoredTop sz="94270" autoAdjust="0"/>
  </p:normalViewPr>
  <p:slideViewPr>
    <p:cSldViewPr snapToGrid="0">
      <p:cViewPr varScale="1">
        <p:scale>
          <a:sx n="72" d="100"/>
          <a:sy n="72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0C120-7B0A-4DB1-9188-7C4ED1F05D1D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C9608-0E78-43F8-A5E8-CE7891427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142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http://www.inference.vc/my-summary-of-adversarial-training-nips-workshop/</a:t>
            </a:r>
          </a:p>
          <a:p>
            <a:endParaRPr lang="en-US" altLang="zh-TW" dirty="0"/>
          </a:p>
          <a:p>
            <a:r>
              <a:rPr lang="en-US" altLang="zh-TW" dirty="0"/>
              <a:t>I should follow this https://epsilon-lee.github.io/blog/GANs-Basics.html</a:t>
            </a:r>
          </a:p>
          <a:p>
            <a:endParaRPr lang="en-US" altLang="zh-TW" dirty="0"/>
          </a:p>
          <a:p>
            <a:r>
              <a:rPr lang="en-US" altLang="zh-TW" dirty="0"/>
              <a:t>F-GAN</a:t>
            </a:r>
          </a:p>
          <a:p>
            <a:r>
              <a:rPr lang="en-US" altLang="zh-TW" dirty="0"/>
              <a:t>W-GAN x 2</a:t>
            </a:r>
          </a:p>
          <a:p>
            <a:r>
              <a:rPr lang="en-US" altLang="zh-TW" dirty="0"/>
              <a:t>LS-GAN </a:t>
            </a:r>
          </a:p>
          <a:p>
            <a:r>
              <a:rPr lang="en-US" altLang="zh-TW" dirty="0"/>
              <a:t>Loss </a:t>
            </a:r>
            <a:r>
              <a:rPr lang="en-US" altLang="zh-TW" dirty="0" err="1"/>
              <a:t>sentisive</a:t>
            </a:r>
            <a:endParaRPr lang="en-US" altLang="zh-TW" dirty="0"/>
          </a:p>
          <a:p>
            <a:r>
              <a:rPr lang="en-US" altLang="zh-TW" dirty="0"/>
              <a:t>EB-GAN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4913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位什麼要 </a:t>
            </a:r>
            <a:r>
              <a:rPr lang="en-US" altLang="zh-TW" dirty="0"/>
              <a:t>1- </a:t>
            </a:r>
            <a:r>
              <a:rPr lang="zh-TW" altLang="en-US" dirty="0"/>
              <a:t>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398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dirty="0"/>
              <a:t>http://140.112.21.35:6001/notebooks/GAN%20MNIST%20demo.ipynb</a:t>
            </a:r>
          </a:p>
          <a:p>
            <a:endParaRPr lang="en-US" altLang="zh-TW" sz="2400" dirty="0"/>
          </a:p>
          <a:p>
            <a:r>
              <a:rPr lang="en-US" altLang="zh-TW" sz="2400" dirty="0" err="1"/>
              <a:t>keras</a:t>
            </a:r>
            <a:r>
              <a:rPr lang="en-US" altLang="zh-TW" sz="2400" dirty="0"/>
              <a:t>-adversarial</a:t>
            </a:r>
          </a:p>
          <a:p>
            <a:pPr lvl="1"/>
            <a:r>
              <a:rPr lang="en-US" altLang="zh-TW" dirty="0"/>
              <a:t>https://github.com/bstriner/keras-adversarial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https://github.com/ProofByConstruction/better-explanations/blob/master/experiments/generative-adversarial-nets/Simple%20GAN.ipynb</a:t>
            </a:r>
          </a:p>
          <a:p>
            <a:r>
              <a:rPr lang="en-US" altLang="zh-TW" dirty="0"/>
              <a:t>Simple example of TF</a:t>
            </a:r>
            <a:r>
              <a:rPr lang="zh-TW" altLang="en-US" dirty="0"/>
              <a:t> </a:t>
            </a:r>
            <a:r>
              <a:rPr lang="en-US" altLang="zh-TW" dirty="0"/>
              <a:t>version</a:t>
            </a:r>
          </a:p>
          <a:p>
            <a:r>
              <a:rPr lang="en-US" altLang="zh-TW" dirty="0"/>
              <a:t>I cannot run it, probably because of version issue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13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43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Application: 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convolutional generative adversarial networks (DCGANs)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9680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https://github.com/paarthneekhara/text-to-image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30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Façade</a:t>
            </a:r>
            <a:r>
              <a:rPr lang="zh-TW" altLang="en-US" dirty="0"/>
              <a:t>門面</a:t>
            </a:r>
            <a:r>
              <a:rPr lang="en-US" altLang="zh-TW" dirty="0"/>
              <a:t>,</a:t>
            </a:r>
            <a:r>
              <a:rPr lang="zh-TW" altLang="en-US" dirty="0"/>
              <a:t>正面</a:t>
            </a:r>
            <a:r>
              <a:rPr lang="en-US" altLang="zh-TW" dirty="0"/>
              <a:t>,</a:t>
            </a:r>
            <a:r>
              <a:rPr lang="zh-TW" altLang="en-US" dirty="0"/>
              <a:t>外觀</a:t>
            </a:r>
            <a:r>
              <a:rPr lang="en-US" altLang="zh-TW" dirty="0"/>
              <a:t>,</a:t>
            </a:r>
            <a:r>
              <a:rPr lang="zh-TW" altLang="en-US" dirty="0"/>
              <a:t>虛設的外表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the facade of the Palace.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那是宮殿的正面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612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dirty="0"/>
              <a:t>http://140.112.21.35:6001/notebooks/GAN%20MNIST%20demo.ipynb</a:t>
            </a:r>
          </a:p>
          <a:p>
            <a:endParaRPr lang="en-US" altLang="zh-TW" sz="2400" dirty="0"/>
          </a:p>
          <a:p>
            <a:r>
              <a:rPr lang="en-US" altLang="zh-TW" sz="2400" dirty="0" err="1"/>
              <a:t>keras</a:t>
            </a:r>
            <a:r>
              <a:rPr lang="en-US" altLang="zh-TW" sz="2400" dirty="0"/>
              <a:t>-adversarial</a:t>
            </a:r>
          </a:p>
          <a:p>
            <a:pPr lvl="1"/>
            <a:r>
              <a:rPr lang="en-US" altLang="zh-TW" dirty="0"/>
              <a:t>https://github.com/bstriner/keras-adversarial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https://github.com/ProofByConstruction/better-explanations/blob/master/experiments/generative-adversarial-nets/Simple%20GAN.ipynb</a:t>
            </a:r>
          </a:p>
          <a:p>
            <a:r>
              <a:rPr lang="en-US" altLang="zh-TW" dirty="0"/>
              <a:t>Simple example of TF</a:t>
            </a:r>
            <a:r>
              <a:rPr lang="zh-TW" altLang="en-US" dirty="0"/>
              <a:t> </a:t>
            </a:r>
            <a:r>
              <a:rPr lang="en-US" altLang="zh-TW" dirty="0"/>
              <a:t>version</a:t>
            </a:r>
          </a:p>
          <a:p>
            <a:r>
              <a:rPr lang="en-US" altLang="zh-TW" dirty="0"/>
              <a:t>I cannot run it, probably because of version issue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667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https://github.com/zhangqianhui/AdversarialNetsPapers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46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就像教小朋友畫圖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911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SOM: http://alaric-research.blogspot.tw/2011/02/self-organizing-map.html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4C38-2DDC-4A21-B555-9DECA430456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643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SOM: http://alaric-research.blogspot.tw/2011/02/self-organizing-map.html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4C38-2DDC-4A21-B555-9DECA430456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582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zh-TW" sz="1200" dirty="0"/>
              <a:t>Binary </a:t>
            </a:r>
          </a:p>
          <a:p>
            <a:pPr algn="ctr"/>
            <a:r>
              <a:rPr lang="en-US" altLang="zh-TW" sz="1200" dirty="0"/>
              <a:t>Classifier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6242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sigmoid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3522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Converge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63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這頁對嗎？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91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469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96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22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435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91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05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89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21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64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835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51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87265-C77B-4181-A6E0-421CD95F2254}" type="datetimeFigureOut">
              <a:rPr lang="zh-TW" altLang="en-US" smtClean="0"/>
              <a:t>2017/4/22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97ACC-E1C8-4666-AEFE-4E6E91DE4A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20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nel9.msdn.com/Events/Neural-Information-Processing-Systems-Conference/Neural-Information-Processing-Systems-Conference-NIPS-2016/Generative-Adversarial-Network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sv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57.png"/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0.png"/><Relationship Id="rId5" Type="http://schemas.openxmlformats.org/officeDocument/2006/relationships/image" Target="../media/image310.png"/><Relationship Id="rId15" Type="http://schemas.openxmlformats.org/officeDocument/2006/relationships/image" Target="../media/image59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351.png"/><Relationship Id="rId1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6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image" Target="../media/image410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471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410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790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7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97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92.pn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7" Type="http://schemas.openxmlformats.org/officeDocument/2006/relationships/image" Target="../media/image79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770.png"/><Relationship Id="rId4" Type="http://schemas.openxmlformats.org/officeDocument/2006/relationships/image" Target="../media/image7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5.png"/><Relationship Id="rId5" Type="http://schemas.openxmlformats.org/officeDocument/2006/relationships/image" Target="../media/image118.png"/><Relationship Id="rId10" Type="http://schemas.openxmlformats.org/officeDocument/2006/relationships/image" Target="../media/image124.png"/><Relationship Id="rId4" Type="http://schemas.openxmlformats.org/officeDocument/2006/relationships/image" Target="../media/image116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0.png"/><Relationship Id="rId4" Type="http://schemas.openxmlformats.org/officeDocument/2006/relationships/image" Target="../media/image7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020.png"/><Relationship Id="rId4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140.png"/><Relationship Id="rId7" Type="http://schemas.openxmlformats.org/officeDocument/2006/relationships/image" Target="../media/image8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43.png"/><Relationship Id="rId4" Type="http://schemas.openxmlformats.org/officeDocument/2006/relationships/image" Target="../media/image141.png"/><Relationship Id="rId9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7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9" Type="http://schemas.openxmlformats.org/officeDocument/2006/relationships/image" Target="../media/image117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13" Type="http://schemas.openxmlformats.org/officeDocument/2006/relationships/image" Target="../media/image193.png"/><Relationship Id="rId3" Type="http://schemas.openxmlformats.org/officeDocument/2006/relationships/image" Target="../media/image189.png"/><Relationship Id="rId7" Type="http://schemas.openxmlformats.org/officeDocument/2006/relationships/image" Target="../media/image173.jpeg"/><Relationship Id="rId12" Type="http://schemas.openxmlformats.org/officeDocument/2006/relationships/image" Target="../media/image192.png"/><Relationship Id="rId17" Type="http://schemas.openxmlformats.org/officeDocument/2006/relationships/image" Target="../media/image197.png"/><Relationship Id="rId2" Type="http://schemas.openxmlformats.org/officeDocument/2006/relationships/image" Target="../media/image188.png"/><Relationship Id="rId16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11" Type="http://schemas.openxmlformats.org/officeDocument/2006/relationships/image" Target="../media/image191.png"/><Relationship Id="rId5" Type="http://schemas.openxmlformats.org/officeDocument/2006/relationships/image" Target="../media/image171.jpeg"/><Relationship Id="rId15" Type="http://schemas.openxmlformats.org/officeDocument/2006/relationships/image" Target="../media/image195.png"/><Relationship Id="rId10" Type="http://schemas.openxmlformats.org/officeDocument/2006/relationships/image" Target="../media/image176.jpeg"/><Relationship Id="rId4" Type="http://schemas.openxmlformats.org/officeDocument/2006/relationships/image" Target="../media/image190.png"/><Relationship Id="rId9" Type="http://schemas.openxmlformats.org/officeDocument/2006/relationships/image" Target="../media/image175.jpeg"/><Relationship Id="rId14" Type="http://schemas.openxmlformats.org/officeDocument/2006/relationships/image" Target="../media/image19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7.png"/><Relationship Id="rId4" Type="http://schemas.openxmlformats.org/officeDocument/2006/relationships/image" Target="../media/image14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400.png"/><Relationship Id="rId7" Type="http://schemas.openxmlformats.org/officeDocument/2006/relationships/image" Target="../media/image810.png"/><Relationship Id="rId12" Type="http://schemas.openxmlformats.org/officeDocument/2006/relationships/image" Target="../media/image50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1" Type="http://schemas.openxmlformats.org/officeDocument/2006/relationships/image" Target="../media/image490.png"/><Relationship Id="rId5" Type="http://schemas.openxmlformats.org/officeDocument/2006/relationships/image" Target="../media/image610.png"/><Relationship Id="rId10" Type="http://schemas.openxmlformats.org/officeDocument/2006/relationships/image" Target="../media/image480.png"/><Relationship Id="rId4" Type="http://schemas.openxmlformats.org/officeDocument/2006/relationships/image" Target="../media/image450.png"/><Relationship Id="rId9" Type="http://schemas.openxmlformats.org/officeDocument/2006/relationships/image" Target="../media/image4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Generative Adversarial Network (GAN)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577009" y="4890557"/>
            <a:ext cx="72224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Restricted Boltzmann Machine: </a:t>
            </a:r>
            <a:r>
              <a:rPr lang="zh-TW" altLang="en-US" dirty="0"/>
              <a:t>http://speech.ee.ntu.edu.tw/~tlkagk/courses/MLDS_2015_2/Lecture/RBM%20(v2).ecm.mp4/index.html</a:t>
            </a:r>
            <a:endParaRPr lang="en-US" altLang="zh-TW" dirty="0"/>
          </a:p>
          <a:p>
            <a:r>
              <a:rPr lang="en-US" altLang="zh-TW" dirty="0"/>
              <a:t>Gibbs Sampling:</a:t>
            </a:r>
          </a:p>
          <a:p>
            <a:r>
              <a:rPr lang="en-US" altLang="zh-TW" dirty="0"/>
              <a:t>http://speech.ee.ntu.edu.tw/~tlkagk/courses/MLDS_2015_2/Lecture/MRF%20(v2).ecm.mp4/index.html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06287" y="5562131"/>
            <a:ext cx="165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Outlook: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525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evolution of generation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23462" y="1714194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023462" y="4292577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1969612" y="5900461"/>
            <a:ext cx="4456073" cy="808392"/>
            <a:chOff x="2192377" y="5867400"/>
            <a:chExt cx="4456073" cy="808392"/>
          </a:xfrm>
        </p:grpSpPr>
        <p:pic>
          <p:nvPicPr>
            <p:cNvPr id="4098" name="Picture 2" descr="「mnist」的圖片搜尋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177" y="5867400"/>
              <a:ext cx="2627273" cy="808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2192377" y="6040763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Real images:</a:t>
              </a:r>
              <a:endParaRPr lang="zh-TW" altLang="en-US" sz="24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3899198" y="1705216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3899198" y="4283599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6774935" y="1690689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6774935" y="4269072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1" name="箭號: 向右 20"/>
          <p:cNvSpPr/>
          <p:nvPr/>
        </p:nvSpPr>
        <p:spPr>
          <a:xfrm>
            <a:off x="2774676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5650413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>
            <a:off x="2774676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/>
          <p:cNvSpPr/>
          <p:nvPr/>
        </p:nvSpPr>
        <p:spPr>
          <a:xfrm>
            <a:off x="5650413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69" y="3325050"/>
            <a:ext cx="2205108" cy="543725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89" y="3339997"/>
            <a:ext cx="2101787" cy="51783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170" y="3427765"/>
            <a:ext cx="1963180" cy="414004"/>
          </a:xfrm>
          <a:prstGeom prst="rect">
            <a:avLst/>
          </a:prstGeom>
        </p:spPr>
      </p:pic>
      <p:cxnSp>
        <p:nvCxnSpPr>
          <p:cNvPr id="29" name="直線單箭頭接點 28"/>
          <p:cNvCxnSpPr/>
          <p:nvPr/>
        </p:nvCxnSpPr>
        <p:spPr>
          <a:xfrm flipH="1">
            <a:off x="1751919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H="1">
            <a:off x="4633452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H="1">
            <a:off x="7514984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1733173" y="3812503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4631635" y="37854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7543120" y="37854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V="1">
            <a:off x="6232480" y="5576611"/>
            <a:ext cx="1310640" cy="41869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H="1" flipV="1">
            <a:off x="1926058" y="5647039"/>
            <a:ext cx="1872354" cy="34827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 flipH="1" flipV="1">
            <a:off x="4658023" y="5576611"/>
            <a:ext cx="279135" cy="32385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218938" y="5507137"/>
            <a:ext cx="1547581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Binary </a:t>
            </a:r>
          </a:p>
          <a:p>
            <a:pPr algn="ctr"/>
            <a:r>
              <a:rPr lang="en-US" altLang="zh-TW" sz="2800" dirty="0"/>
              <a:t>Classifier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7573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evolution of generation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23462" y="1714194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023462" y="4292577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1969612" y="5900461"/>
            <a:ext cx="4456073" cy="808392"/>
            <a:chOff x="2192377" y="5867400"/>
            <a:chExt cx="4456073" cy="808392"/>
          </a:xfrm>
        </p:grpSpPr>
        <p:pic>
          <p:nvPicPr>
            <p:cNvPr id="4098" name="Picture 2" descr="「mnist」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177" y="5867400"/>
              <a:ext cx="2627273" cy="808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2192377" y="6040763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Real images:</a:t>
              </a:r>
              <a:endParaRPr lang="zh-TW" altLang="en-US" sz="24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3899198" y="1705216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3899198" y="4283599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6774935" y="1690689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6774935" y="4269072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1" name="箭號: 向右 20"/>
          <p:cNvSpPr/>
          <p:nvPr/>
        </p:nvSpPr>
        <p:spPr>
          <a:xfrm>
            <a:off x="2774676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5650413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>
            <a:off x="2774676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/>
          <p:cNvSpPr/>
          <p:nvPr/>
        </p:nvSpPr>
        <p:spPr>
          <a:xfrm>
            <a:off x="5650413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469" y="3325050"/>
            <a:ext cx="2205108" cy="543725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89" y="3339997"/>
            <a:ext cx="2101787" cy="51783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170" y="3427765"/>
            <a:ext cx="1963180" cy="414004"/>
          </a:xfrm>
          <a:prstGeom prst="rect">
            <a:avLst/>
          </a:prstGeom>
        </p:spPr>
      </p:pic>
      <p:cxnSp>
        <p:nvCxnSpPr>
          <p:cNvPr id="29" name="直線單箭頭接點 28"/>
          <p:cNvCxnSpPr/>
          <p:nvPr/>
        </p:nvCxnSpPr>
        <p:spPr>
          <a:xfrm flipH="1">
            <a:off x="1751919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H="1">
            <a:off x="4633452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H="1">
            <a:off x="7514984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1733173" y="3812503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4631635" y="37854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7543120" y="37854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V="1">
            <a:off x="6232480" y="5576611"/>
            <a:ext cx="1310640" cy="41869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H="1" flipV="1">
            <a:off x="1926058" y="5647039"/>
            <a:ext cx="1872354" cy="34827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 flipH="1" flipV="1">
            <a:off x="4658023" y="5576611"/>
            <a:ext cx="279135" cy="32385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 - Discriminator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320418" y="1615265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786" y="1995020"/>
            <a:ext cx="2461723" cy="606512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>
            <a:off x="4870587" y="2257281"/>
            <a:ext cx="5775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3721424" y="3303499"/>
            <a:ext cx="4602418" cy="863597"/>
            <a:chOff x="147651" y="5526052"/>
            <a:chExt cx="4602418" cy="863597"/>
          </a:xfrm>
        </p:grpSpPr>
        <p:pic>
          <p:nvPicPr>
            <p:cNvPr id="8" name="Picture 2" descr="「mnist」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381" y="5526052"/>
              <a:ext cx="2806688" cy="863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147651" y="5805069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Real images:</a:t>
              </a:r>
              <a:endParaRPr lang="zh-TW" altLang="en-US" sz="2400" dirty="0"/>
            </a:p>
          </p:txBody>
        </p:sp>
      </p:grpSp>
      <p:sp>
        <p:nvSpPr>
          <p:cNvPr id="12" name="矩形 11"/>
          <p:cNvSpPr/>
          <p:nvPr/>
        </p:nvSpPr>
        <p:spPr>
          <a:xfrm>
            <a:off x="3251577" y="5212528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120463" y="5329887"/>
            <a:ext cx="1049312" cy="10493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2490764" y="5858121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5041590" y="5854545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5773031" y="5623712"/>
            <a:ext cx="162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1/0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198781" y="5623711"/>
            <a:ext cx="2125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(real or fake)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636977" y="3361642"/>
            <a:ext cx="2567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Something like Decoder in VAE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35621" y="1823084"/>
            <a:ext cx="219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Randomly sample a vector</a:t>
            </a:r>
            <a:endParaRPr lang="zh-TW" altLang="en-US" sz="2400" dirty="0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2685983" y="2257281"/>
            <a:ext cx="5775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550224" y="1998474"/>
            <a:ext cx="613416" cy="5969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268850" y="1998474"/>
            <a:ext cx="613416" cy="5969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6944258" y="1998474"/>
            <a:ext cx="613416" cy="5969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7618520" y="1998474"/>
            <a:ext cx="613416" cy="5969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5687904" y="4066829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6346769" y="4066829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041416" y="4066829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7736063" y="4066829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5697599" y="2625789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6356464" y="2625789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7051111" y="2625789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7745758" y="2625789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cxnSp>
        <p:nvCxnSpPr>
          <p:cNvPr id="33" name="直線接點 32"/>
          <p:cNvCxnSpPr>
            <a:cxnSpLocks/>
            <a:endCxn id="12" idx="0"/>
          </p:cNvCxnSpPr>
          <p:nvPr/>
        </p:nvCxnSpPr>
        <p:spPr>
          <a:xfrm flipH="1">
            <a:off x="4010402" y="4459324"/>
            <a:ext cx="1376268" cy="753204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448139" y="1823084"/>
            <a:ext cx="2875703" cy="29345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/>
          <p:cNvCxnSpPr>
            <a:cxnSpLocks/>
          </p:cNvCxnSpPr>
          <p:nvPr/>
        </p:nvCxnSpPr>
        <p:spPr>
          <a:xfrm flipH="1">
            <a:off x="2532149" y="2813749"/>
            <a:ext cx="1105316" cy="61188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7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 - Generator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598520" y="4475934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7323904" y="5796684"/>
            <a:ext cx="0" cy="4176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598520" y="1421050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243814" y="235943"/>
            <a:ext cx="2227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Randomly sample a vector</a:t>
            </a:r>
            <a:endParaRPr lang="zh-TW" altLang="en-US" sz="2400" dirty="0"/>
          </a:p>
        </p:txBody>
      </p:sp>
      <p:cxnSp>
        <p:nvCxnSpPr>
          <p:cNvPr id="13" name="直線單箭頭接點 12"/>
          <p:cNvCxnSpPr/>
          <p:nvPr/>
        </p:nvCxnSpPr>
        <p:spPr>
          <a:xfrm>
            <a:off x="7358514" y="2712865"/>
            <a:ext cx="0" cy="38691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16"/>
          <p:cNvGrpSpPr/>
          <p:nvPr/>
        </p:nvGrpSpPr>
        <p:grpSpPr>
          <a:xfrm>
            <a:off x="6896446" y="3099776"/>
            <a:ext cx="854917" cy="908717"/>
            <a:chOff x="6584318" y="4441441"/>
            <a:chExt cx="854917" cy="908717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214" y="4441442"/>
              <a:ext cx="795127" cy="90871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6584318" y="4441441"/>
              <a:ext cx="854917" cy="83192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6769268" y="6227409"/>
            <a:ext cx="11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0.13</a:t>
            </a:r>
            <a:endParaRPr lang="zh-TW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806626" y="1784083"/>
            <a:ext cx="399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Updating the parameters of generator 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1588050" y="2812399"/>
            <a:ext cx="357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output be classified as “real” (as close to 1 as possible)</a:t>
            </a:r>
            <a:endParaRPr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770147" y="4210048"/>
            <a:ext cx="3406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+ Discriminator = a network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1087691" y="5088122"/>
            <a:ext cx="4586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Using gradient descent to update the parameters in the generator, but fix the discriminator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>
            <a:off x="7357345" y="4008493"/>
            <a:ext cx="0" cy="4176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>
            <a:off x="7357345" y="1023398"/>
            <a:ext cx="0" cy="38691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箭號: 向右 30"/>
          <p:cNvSpPr/>
          <p:nvPr/>
        </p:nvSpPr>
        <p:spPr>
          <a:xfrm>
            <a:off x="1049861" y="3054482"/>
            <a:ext cx="459652" cy="66896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5574996" y="6195887"/>
            <a:ext cx="11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1.0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5702174" y="3098679"/>
            <a:ext cx="854917" cy="831928"/>
            <a:chOff x="5787173" y="3098679"/>
            <a:chExt cx="854917" cy="831928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9633" y="3149688"/>
              <a:ext cx="678859" cy="732103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5787173" y="3098679"/>
              <a:ext cx="854917" cy="83192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7" name="直線接點 36"/>
          <p:cNvCxnSpPr/>
          <p:nvPr/>
        </p:nvCxnSpPr>
        <p:spPr>
          <a:xfrm>
            <a:off x="6769268" y="3034181"/>
            <a:ext cx="1109272" cy="9800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6769268" y="6307430"/>
            <a:ext cx="1020617" cy="3179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6371706" y="2164809"/>
            <a:ext cx="11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v2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8" name="直線接點 27"/>
          <p:cNvCxnSpPr>
            <a:cxnSpLocks/>
          </p:cNvCxnSpPr>
          <p:nvPr/>
        </p:nvCxnSpPr>
        <p:spPr>
          <a:xfrm flipV="1">
            <a:off x="7163969" y="2426717"/>
            <a:ext cx="4270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5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1" grpId="0"/>
      <p:bldP spid="22" grpId="0"/>
      <p:bldP spid="24" grpId="0"/>
      <p:bldP spid="31" grpId="0" animBg="1"/>
      <p:bldP spid="3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4" name="矩形 3"/>
          <p:cNvSpPr/>
          <p:nvPr/>
        </p:nvSpPr>
        <p:spPr>
          <a:xfrm>
            <a:off x="863882" y="5249626"/>
            <a:ext cx="7812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Source of images: https://zhuanlan.zhihu.com/p/24767059</a:t>
            </a:r>
            <a:endParaRPr lang="zh-TW" altLang="en-US" sz="2400" dirty="0"/>
          </a:p>
        </p:txBody>
      </p:sp>
      <p:grpSp>
        <p:nvGrpSpPr>
          <p:cNvPr id="5" name="群組 4"/>
          <p:cNvGrpSpPr/>
          <p:nvPr/>
        </p:nvGrpSpPr>
        <p:grpSpPr>
          <a:xfrm>
            <a:off x="2404588" y="1825626"/>
            <a:ext cx="4526299" cy="2958328"/>
            <a:chOff x="644126" y="4258170"/>
            <a:chExt cx="3652768" cy="238740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863881" y="5784829"/>
            <a:ext cx="7812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DCGAN: https://github.com/carpedm20/DCGAN-tensorflow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18102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880382" y="5691171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100 rounds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1403238"/>
            <a:ext cx="4775200" cy="4775200"/>
          </a:xfrm>
        </p:spPr>
      </p:pic>
    </p:spTree>
    <p:extLst>
      <p:ext uri="{BB962C8B-B14F-4D97-AF65-F5344CB8AC3E}">
        <p14:creationId xmlns:p14="http://schemas.microsoft.com/office/powerpoint/2010/main" val="28159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865868" y="5691171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1000 rounds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389228"/>
            <a:ext cx="4796973" cy="4796973"/>
          </a:xfrm>
        </p:spPr>
      </p:pic>
    </p:spTree>
    <p:extLst>
      <p:ext uri="{BB962C8B-B14F-4D97-AF65-F5344CB8AC3E}">
        <p14:creationId xmlns:p14="http://schemas.microsoft.com/office/powerpoint/2010/main" val="2429161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2000 rounds</a:t>
            </a:r>
            <a:endParaRPr lang="zh-TW" altLang="en-US" dirty="0"/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469058"/>
            <a:ext cx="4717143" cy="4717143"/>
          </a:xfrm>
        </p:spPr>
      </p:pic>
    </p:spTree>
    <p:extLst>
      <p:ext uri="{BB962C8B-B14F-4D97-AF65-F5344CB8AC3E}">
        <p14:creationId xmlns:p14="http://schemas.microsoft.com/office/powerpoint/2010/main" val="660145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5000 rounds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9" y="1403236"/>
            <a:ext cx="4702629" cy="4702629"/>
          </a:xfrm>
        </p:spPr>
      </p:pic>
    </p:spTree>
    <p:extLst>
      <p:ext uri="{BB962C8B-B14F-4D97-AF65-F5344CB8AC3E}">
        <p14:creationId xmlns:p14="http://schemas.microsoft.com/office/powerpoint/2010/main" val="337392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10,000 rounds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12" y="1466470"/>
            <a:ext cx="4673601" cy="4673601"/>
          </a:xfrm>
        </p:spPr>
      </p:pic>
    </p:spTree>
    <p:extLst>
      <p:ext uri="{BB962C8B-B14F-4D97-AF65-F5344CB8AC3E}">
        <p14:creationId xmlns:p14="http://schemas.microsoft.com/office/powerpoint/2010/main" val="1316638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NIPS 2016 Tutorial: Generative Adversarial Networks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Author: Ian </a:t>
            </a:r>
            <a:r>
              <a:rPr lang="en-US" altLang="zh-TW" dirty="0" err="1"/>
              <a:t>Goodfellow</a:t>
            </a:r>
            <a:endParaRPr lang="en-US" altLang="zh-TW" dirty="0"/>
          </a:p>
          <a:p>
            <a:r>
              <a:rPr lang="en-US" altLang="zh-TW" dirty="0"/>
              <a:t>Paper: https://arxiv.org/abs/1701.00160</a:t>
            </a:r>
          </a:p>
          <a:p>
            <a:r>
              <a:rPr lang="en-US" altLang="zh-TW" dirty="0"/>
              <a:t>Video: </a:t>
            </a:r>
            <a:r>
              <a:rPr lang="en-US" altLang="zh-TW" dirty="0">
                <a:hlinkClick r:id="rId3"/>
              </a:rPr>
              <a:t>https://channel9.msdn.com/Events/Neural-Information-Processing-Systems-Conference/Neural-Information-Processing-Systems-Conference-NIPS-2016/Generative-Adversarial-Networks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2142026" y="5196821"/>
            <a:ext cx="5110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You can find tips for training GAN here: </a:t>
            </a:r>
          </a:p>
          <a:p>
            <a:r>
              <a:rPr lang="zh-TW" altLang="en-US" sz="2400" dirty="0"/>
              <a:t>https://github.com/soumith/ganhacks</a:t>
            </a:r>
          </a:p>
        </p:txBody>
      </p:sp>
    </p:spTree>
    <p:extLst>
      <p:ext uri="{BB962C8B-B14F-4D97-AF65-F5344CB8AC3E}">
        <p14:creationId xmlns:p14="http://schemas.microsoft.com/office/powerpoint/2010/main" val="3999693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20,000 rounds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1504571"/>
            <a:ext cx="4635500" cy="4635500"/>
          </a:xfrm>
        </p:spPr>
      </p:pic>
    </p:spTree>
    <p:extLst>
      <p:ext uri="{BB962C8B-B14F-4D97-AF65-F5344CB8AC3E}">
        <p14:creationId xmlns:p14="http://schemas.microsoft.com/office/powerpoint/2010/main" val="458118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50,000 rounds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8" y="1519350"/>
            <a:ext cx="4775201" cy="4775201"/>
          </a:xfrm>
        </p:spPr>
      </p:pic>
    </p:spTree>
    <p:extLst>
      <p:ext uri="{BB962C8B-B14F-4D97-AF65-F5344CB8AC3E}">
        <p14:creationId xmlns:p14="http://schemas.microsoft.com/office/powerpoint/2010/main" val="2796577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Basic Idea of GAN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4536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Maximum Likelihood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Given a data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TW" sz="2400" dirty="0"/>
              </a:p>
              <a:p>
                <a:r>
                  <a:rPr lang="en-US" altLang="zh-TW" sz="2400" dirty="0"/>
                  <a:t>We have 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zh-TW" alt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parameterized by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zh-TW" sz="2400" dirty="0"/>
              </a:p>
              <a:p>
                <a:pPr lvl="1"/>
                <a:r>
                  <a:rPr lang="en-US" altLang="zh-TW" dirty="0"/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Gaussian Mixture Model,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are means and variances of the Gaussians</a:t>
                </a:r>
              </a:p>
              <a:p>
                <a:pPr lvl="1"/>
                <a:r>
                  <a:rPr lang="en-US" altLang="zh-TW" dirty="0"/>
                  <a:t>We want to find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close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92684" y="3859950"/>
                <a:ext cx="51588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Sample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400" dirty="0"/>
                  <a:t> 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84" y="3859950"/>
                <a:ext cx="5158867" cy="461665"/>
              </a:xfrm>
              <a:prstGeom prst="rect">
                <a:avLst/>
              </a:prstGeom>
              <a:blipFill>
                <a:blip r:embed="rId3"/>
                <a:stretch>
                  <a:fillRect l="-1891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橢圓 9"/>
          <p:cNvSpPr/>
          <p:nvPr/>
        </p:nvSpPr>
        <p:spPr>
          <a:xfrm>
            <a:off x="6355431" y="5522330"/>
            <a:ext cx="620493" cy="654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6747621" y="4532324"/>
            <a:ext cx="1156144" cy="120049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6494811" y="4646095"/>
            <a:ext cx="1762921" cy="1511662"/>
            <a:chOff x="6207649" y="4546975"/>
            <a:chExt cx="1762921" cy="1511662"/>
          </a:xfrm>
        </p:grpSpPr>
        <p:sp>
          <p:nvSpPr>
            <p:cNvPr id="12" name="橢圓 11"/>
            <p:cNvSpPr/>
            <p:nvPr/>
          </p:nvSpPr>
          <p:spPr>
            <a:xfrm>
              <a:off x="6946613" y="4654975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橢圓 12"/>
            <p:cNvSpPr/>
            <p:nvPr/>
          </p:nvSpPr>
          <p:spPr>
            <a:xfrm>
              <a:off x="6677408" y="5098128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7054613" y="5067830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/>
            <p:cNvSpPr/>
            <p:nvPr/>
          </p:nvSpPr>
          <p:spPr>
            <a:xfrm>
              <a:off x="6677408" y="4836978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/>
            <p:cNvSpPr/>
            <p:nvPr/>
          </p:nvSpPr>
          <p:spPr>
            <a:xfrm>
              <a:off x="6829808" y="4989378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6547647" y="4849384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7258233" y="4546975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7054613" y="4849384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橢圓 19"/>
            <p:cNvSpPr/>
            <p:nvPr/>
          </p:nvSpPr>
          <p:spPr>
            <a:xfrm>
              <a:off x="7000613" y="5310766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6829808" y="5250528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橢圓 22"/>
            <p:cNvSpPr/>
            <p:nvPr/>
          </p:nvSpPr>
          <p:spPr>
            <a:xfrm>
              <a:off x="7207013" y="5220230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橢圓 23"/>
            <p:cNvSpPr/>
            <p:nvPr/>
          </p:nvSpPr>
          <p:spPr>
            <a:xfrm>
              <a:off x="6829808" y="4989378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6982208" y="5141778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6700047" y="5001784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7207013" y="5001784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7862570" y="5654194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橢圓 28"/>
            <p:cNvSpPr/>
            <p:nvPr/>
          </p:nvSpPr>
          <p:spPr>
            <a:xfrm>
              <a:off x="6280054" y="5555301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橢圓 29"/>
            <p:cNvSpPr/>
            <p:nvPr/>
          </p:nvSpPr>
          <p:spPr>
            <a:xfrm>
              <a:off x="6226054" y="5798237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/>
            <p:cNvSpPr/>
            <p:nvPr/>
          </p:nvSpPr>
          <p:spPr>
            <a:xfrm>
              <a:off x="6432454" y="5707701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橢圓 31"/>
            <p:cNvSpPr/>
            <p:nvPr/>
          </p:nvSpPr>
          <p:spPr>
            <a:xfrm>
              <a:off x="6207649" y="5629249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橢圓 32"/>
            <p:cNvSpPr/>
            <p:nvPr/>
          </p:nvSpPr>
          <p:spPr>
            <a:xfrm>
              <a:off x="6432454" y="5489255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橢圓 33"/>
            <p:cNvSpPr/>
            <p:nvPr/>
          </p:nvSpPr>
          <p:spPr>
            <a:xfrm>
              <a:off x="6378454" y="5950637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橢圓 34"/>
            <p:cNvSpPr/>
            <p:nvPr/>
          </p:nvSpPr>
          <p:spPr>
            <a:xfrm>
              <a:off x="7153013" y="5463166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橢圓 35"/>
            <p:cNvSpPr/>
            <p:nvPr/>
          </p:nvSpPr>
          <p:spPr>
            <a:xfrm>
              <a:off x="7702625" y="5486754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橢圓 36"/>
            <p:cNvSpPr/>
            <p:nvPr/>
          </p:nvSpPr>
          <p:spPr>
            <a:xfrm>
              <a:off x="7134608" y="5294178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橢圓 37"/>
            <p:cNvSpPr/>
            <p:nvPr/>
          </p:nvSpPr>
          <p:spPr>
            <a:xfrm>
              <a:off x="7648625" y="5729690"/>
              <a:ext cx="108000" cy="108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9" name="橢圓 38"/>
          <p:cNvSpPr/>
          <p:nvPr/>
        </p:nvSpPr>
        <p:spPr>
          <a:xfrm>
            <a:off x="7842712" y="5517886"/>
            <a:ext cx="490504" cy="5164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五角星形 3"/>
          <p:cNvSpPr/>
          <p:nvPr/>
        </p:nvSpPr>
        <p:spPr>
          <a:xfrm>
            <a:off x="7233775" y="5014960"/>
            <a:ext cx="182003" cy="18200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五角星形 75"/>
          <p:cNvSpPr/>
          <p:nvPr/>
        </p:nvSpPr>
        <p:spPr>
          <a:xfrm>
            <a:off x="6588997" y="5758646"/>
            <a:ext cx="182003" cy="18200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五角星形 76"/>
          <p:cNvSpPr/>
          <p:nvPr/>
        </p:nvSpPr>
        <p:spPr>
          <a:xfrm>
            <a:off x="8000446" y="5667643"/>
            <a:ext cx="182003" cy="18200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669074" y="4298581"/>
                <a:ext cx="3935509" cy="522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We can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74" y="4298581"/>
                <a:ext cx="3935509" cy="522900"/>
              </a:xfrm>
              <a:prstGeom prst="rect">
                <a:avLst/>
              </a:prstGeom>
              <a:blipFill>
                <a:blip r:embed="rId4"/>
                <a:stretch>
                  <a:fillRect l="-2481" t="-3488" b="-197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字方塊 43"/>
          <p:cNvSpPr txBox="1"/>
          <p:nvPr/>
        </p:nvSpPr>
        <p:spPr>
          <a:xfrm>
            <a:off x="692684" y="4786857"/>
            <a:ext cx="5234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Likelihood of generating the samples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2009417" y="5165184"/>
                <a:ext cx="3935509" cy="110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417" y="5165184"/>
                <a:ext cx="3935509" cy="11005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/>
              <p:cNvSpPr txBox="1"/>
              <p:nvPr/>
            </p:nvSpPr>
            <p:spPr>
              <a:xfrm>
                <a:off x="692684" y="6248889"/>
                <a:ext cx="52345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maximizing the likelihood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6" name="文字方塊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84" y="6248889"/>
                <a:ext cx="5234540" cy="461665"/>
              </a:xfrm>
              <a:prstGeom prst="rect">
                <a:avLst/>
              </a:prstGeom>
              <a:blipFill>
                <a:blip r:embed="rId6"/>
                <a:stretch>
                  <a:fillRect l="-1865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8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0" grpId="0" animBg="1"/>
      <p:bldP spid="21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Maximum Likelihood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31691" y="1690689"/>
                <a:ext cx="3935509" cy="110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∏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91" y="1690689"/>
                <a:ext cx="3935509" cy="11005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131054" y="1665242"/>
                <a:ext cx="3935509" cy="110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nary>
                            <m:naryPr>
                              <m:chr m:val="∏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054" y="1665242"/>
                <a:ext cx="3935509" cy="11005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735915" y="2852825"/>
                <a:ext cx="3935509" cy="110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15" y="2852825"/>
                <a:ext cx="3935509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35915" y="4060807"/>
                <a:ext cx="4709792" cy="575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15" y="4060807"/>
                <a:ext cx="4709792" cy="575542"/>
              </a:xfrm>
              <a:prstGeom prst="rect">
                <a:avLst/>
              </a:prstGeom>
              <a:blipFill>
                <a:blip r:embed="rId5"/>
                <a:stretch>
                  <a:fillRect b="-4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56595" y="4508341"/>
                <a:ext cx="4709792" cy="1244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95" y="4508341"/>
                <a:ext cx="4709792" cy="1244187"/>
              </a:xfrm>
              <a:prstGeom prst="rect">
                <a:avLst/>
              </a:prstGeom>
              <a:blipFill>
                <a:blip r:embed="rId6"/>
                <a:stretch>
                  <a:fillRect r="-31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697928" y="4524118"/>
                <a:ext cx="4709792" cy="1244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28" y="4524118"/>
                <a:ext cx="4709792" cy="12441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56595" y="5916077"/>
                <a:ext cx="4709792" cy="599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95" y="5916077"/>
                <a:ext cx="4709792" cy="599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778689" y="3172271"/>
                <a:ext cx="3964740" cy="46166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689" y="3172271"/>
                <a:ext cx="3964740" cy="461665"/>
              </a:xfrm>
              <a:prstGeom prst="rect">
                <a:avLst/>
              </a:prstGeom>
              <a:blipFill>
                <a:blip r:embed="rId9"/>
                <a:stretch>
                  <a:fillRect t="-10390" b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5735540" y="5752528"/>
                <a:ext cx="26345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>
                    <a:solidFill>
                      <a:srgbClr val="FF0000"/>
                    </a:solidFill>
                  </a:rPr>
                  <a:t>How to have a very general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zh-TW" alt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altLang="zh-TW" sz="2400" dirty="0">
                    <a:solidFill>
                      <a:srgbClr val="FF0000"/>
                    </a:solidFill>
                  </a:rPr>
                  <a:t>? </a:t>
                </a:r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540" y="5752528"/>
                <a:ext cx="2634568" cy="830997"/>
              </a:xfrm>
              <a:prstGeom prst="rect">
                <a:avLst/>
              </a:prstGeom>
              <a:blipFill>
                <a:blip r:embed="rId10"/>
                <a:stretch>
                  <a:fillRect l="-3704" t="-5882" r="-3009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22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5" grpId="0"/>
      <p:bldP spid="16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NN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427" y="2017125"/>
            <a:ext cx="8639145" cy="2998124"/>
          </a:xfrm>
        </p:spPr>
      </p:pic>
      <p:sp>
        <p:nvSpPr>
          <p:cNvPr id="4" name="矩形 3"/>
          <p:cNvSpPr/>
          <p:nvPr/>
        </p:nvSpPr>
        <p:spPr>
          <a:xfrm>
            <a:off x="4572000" y="6176963"/>
            <a:ext cx="4397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https://blog.openai.com/generative-models/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10936" y="4750675"/>
                <a:ext cx="4984570" cy="1426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𝑝𝑟𝑖𝑜𝑟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d>
                                    <m:dPr>
                                      <m:ctrlP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</m:s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36" y="4750675"/>
                <a:ext cx="4984570" cy="14262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755721" y="1902404"/>
                <a:ext cx="14438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21" y="1902404"/>
                <a:ext cx="144385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3439886" y="2481944"/>
            <a:ext cx="65314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829023" y="2591147"/>
            <a:ext cx="65314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6385128" y="1563139"/>
                <a:ext cx="21940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128" y="1563139"/>
                <a:ext cx="2194076" cy="461665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693377" y="1571566"/>
                <a:ext cx="20189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377" y="1571566"/>
                <a:ext cx="2018989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5658667" y="5193102"/>
            <a:ext cx="304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It is difficult to compute the likelihood.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4489671" y="3787054"/>
                <a:ext cx="4263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671" y="3787054"/>
                <a:ext cx="426399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72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Idea of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r>
              <a:rPr lang="en-US" altLang="zh-TW" dirty="0"/>
              <a:t>Generator G</a:t>
            </a:r>
          </a:p>
          <a:p>
            <a:pPr lvl="1"/>
            <a:r>
              <a:rPr lang="en-US" altLang="zh-TW" sz="2800" dirty="0"/>
              <a:t>G is a function, input z, output x </a:t>
            </a:r>
          </a:p>
          <a:p>
            <a:pPr lvl="1"/>
            <a:r>
              <a:rPr lang="en-US" altLang="zh-TW" sz="2800" dirty="0"/>
              <a:t>Given a prior distribution </a:t>
            </a:r>
            <a:r>
              <a:rPr lang="en-US" altLang="zh-TW" sz="2800" dirty="0" err="1"/>
              <a:t>P</a:t>
            </a:r>
            <a:r>
              <a:rPr lang="en-US" altLang="zh-TW" sz="2800" baseline="-25000" dirty="0" err="1"/>
              <a:t>prior</a:t>
            </a:r>
            <a:r>
              <a:rPr lang="en-US" altLang="zh-TW" sz="2800" dirty="0"/>
              <a:t>(z), a probability distribution P</a:t>
            </a:r>
            <a:r>
              <a:rPr lang="en-US" altLang="zh-TW" sz="2800" baseline="-25000" dirty="0"/>
              <a:t>G</a:t>
            </a:r>
            <a:r>
              <a:rPr lang="en-US" altLang="zh-TW" sz="2800" dirty="0"/>
              <a:t>(x) is defined by function G</a:t>
            </a:r>
          </a:p>
          <a:p>
            <a:r>
              <a:rPr lang="en-US" altLang="zh-TW" dirty="0"/>
              <a:t>Discriminator D</a:t>
            </a:r>
          </a:p>
          <a:p>
            <a:pPr lvl="1"/>
            <a:r>
              <a:rPr lang="en-US" altLang="zh-TW" sz="2800" dirty="0"/>
              <a:t>D is a function, input x, output scalar</a:t>
            </a:r>
          </a:p>
          <a:p>
            <a:pPr lvl="1"/>
            <a:r>
              <a:rPr lang="en-US" altLang="zh-TW" sz="2800" dirty="0">
                <a:solidFill>
                  <a:srgbClr val="FF0000"/>
                </a:solidFill>
              </a:rPr>
              <a:t>Evaluate the “difference” between P</a:t>
            </a:r>
            <a:r>
              <a:rPr lang="en-US" altLang="zh-TW" sz="2800" baseline="-25000" dirty="0">
                <a:solidFill>
                  <a:srgbClr val="FF0000"/>
                </a:solidFill>
              </a:rPr>
              <a:t>G</a:t>
            </a:r>
            <a:r>
              <a:rPr lang="en-US" altLang="zh-TW" sz="2800" dirty="0">
                <a:solidFill>
                  <a:srgbClr val="FF0000"/>
                </a:solidFill>
              </a:rPr>
              <a:t>(x) and </a:t>
            </a:r>
            <a:r>
              <a:rPr lang="en-US" altLang="zh-TW" sz="2800" dirty="0" err="1">
                <a:solidFill>
                  <a:srgbClr val="FF0000"/>
                </a:solidFill>
              </a:rPr>
              <a:t>P</a:t>
            </a:r>
            <a:r>
              <a:rPr lang="en-US" altLang="zh-TW" sz="2800" baseline="-25000" dirty="0" err="1">
                <a:solidFill>
                  <a:srgbClr val="FF0000"/>
                </a:solidFill>
              </a:rPr>
              <a:t>data</a:t>
            </a:r>
            <a:r>
              <a:rPr lang="en-US" altLang="zh-TW" sz="2800" dirty="0">
                <a:solidFill>
                  <a:srgbClr val="FF0000"/>
                </a:solidFill>
              </a:rPr>
              <a:t>(x)</a:t>
            </a:r>
          </a:p>
          <a:p>
            <a:r>
              <a:rPr lang="en-US" altLang="zh-TW" dirty="0"/>
              <a:t>There is a function V(G,D).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305342" y="5850078"/>
                <a:ext cx="4312399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342" y="5850078"/>
                <a:ext cx="4312399" cy="6537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3286527" y="1825625"/>
            <a:ext cx="478404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tx1"/>
                </a:solidFill>
              </a:rPr>
              <a:t>Hard to learn by maximum likelihood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8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Idea</a:t>
            </a:r>
            <a:endParaRPr lang="zh-TW" altLang="en-US" dirty="0"/>
          </a:p>
        </p:txBody>
      </p:sp>
      <p:cxnSp>
        <p:nvCxnSpPr>
          <p:cNvPr id="6" name="直線單箭頭接點 5"/>
          <p:cNvCxnSpPr>
            <a:cxnSpLocks/>
          </p:cNvCxnSpPr>
          <p:nvPr/>
        </p:nvCxnSpPr>
        <p:spPr>
          <a:xfrm>
            <a:off x="924070" y="6040847"/>
            <a:ext cx="2244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 flipV="1">
            <a:off x="2058009" y="4549671"/>
            <a:ext cx="0" cy="1491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>
            <a:cxnSpLocks/>
          </p:cNvCxnSpPr>
          <p:nvPr/>
        </p:nvCxnSpPr>
        <p:spPr>
          <a:xfrm>
            <a:off x="3566452" y="6040847"/>
            <a:ext cx="2244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>
            <a:cxnSpLocks/>
          </p:cNvCxnSpPr>
          <p:nvPr/>
        </p:nvCxnSpPr>
        <p:spPr>
          <a:xfrm flipV="1">
            <a:off x="4700391" y="4549671"/>
            <a:ext cx="0" cy="1491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cxnSpLocks/>
          </p:cNvCxnSpPr>
          <p:nvPr/>
        </p:nvCxnSpPr>
        <p:spPr>
          <a:xfrm>
            <a:off x="6079246" y="6040847"/>
            <a:ext cx="2244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>
            <a:cxnSpLocks/>
          </p:cNvCxnSpPr>
          <p:nvPr/>
        </p:nvCxnSpPr>
        <p:spPr>
          <a:xfrm flipV="1">
            <a:off x="7213185" y="4549671"/>
            <a:ext cx="0" cy="1491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829933" y="6251859"/>
                <a:ext cx="4561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933" y="6251859"/>
                <a:ext cx="45615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452069" y="6251859"/>
                <a:ext cx="4644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069" y="6251859"/>
                <a:ext cx="46442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037468" y="6251859"/>
                <a:ext cx="4644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468" y="6251859"/>
                <a:ext cx="46442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1221797" y="3970182"/>
                <a:ext cx="16489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797" y="3970182"/>
                <a:ext cx="164897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3875902" y="3970182"/>
                <a:ext cx="16489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902" y="3970182"/>
                <a:ext cx="164897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6376973" y="4026451"/>
                <a:ext cx="16489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73" y="4026451"/>
                <a:ext cx="164897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666549" y="5522052"/>
                <a:ext cx="5254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549" y="5522052"/>
                <a:ext cx="5254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431388" y="5522052"/>
                <a:ext cx="5254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388" y="5522052"/>
                <a:ext cx="52540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7892089" y="5522052"/>
                <a:ext cx="5254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089" y="5522052"/>
                <a:ext cx="52540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手繪多邊形: 圖案 22"/>
          <p:cNvSpPr/>
          <p:nvPr/>
        </p:nvSpPr>
        <p:spPr>
          <a:xfrm>
            <a:off x="628650" y="4782245"/>
            <a:ext cx="2560320" cy="1103856"/>
          </a:xfrm>
          <a:custGeom>
            <a:avLst/>
            <a:gdLst>
              <a:gd name="connsiteX0" fmla="*/ 0 w 2560320"/>
              <a:gd name="connsiteY0" fmla="*/ 386404 h 1103856"/>
              <a:gd name="connsiteX1" fmla="*/ 815926 w 2560320"/>
              <a:gd name="connsiteY1" fmla="*/ 20644 h 1103856"/>
              <a:gd name="connsiteX2" fmla="*/ 1645920 w 2560320"/>
              <a:gd name="connsiteY2" fmla="*/ 935044 h 1103856"/>
              <a:gd name="connsiteX3" fmla="*/ 2194560 w 2560320"/>
              <a:gd name="connsiteY3" fmla="*/ 569284 h 1103856"/>
              <a:gd name="connsiteX4" fmla="*/ 2560320 w 2560320"/>
              <a:gd name="connsiteY4" fmla="*/ 1103856 h 110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320" h="1103856">
                <a:moveTo>
                  <a:pt x="0" y="386404"/>
                </a:moveTo>
                <a:cubicBezTo>
                  <a:pt x="270803" y="157804"/>
                  <a:pt x="541606" y="-70796"/>
                  <a:pt x="815926" y="20644"/>
                </a:cubicBezTo>
                <a:cubicBezTo>
                  <a:pt x="1090246" y="112084"/>
                  <a:pt x="1416148" y="843604"/>
                  <a:pt x="1645920" y="935044"/>
                </a:cubicBezTo>
                <a:cubicBezTo>
                  <a:pt x="1875692" y="1026484"/>
                  <a:pt x="2042160" y="541149"/>
                  <a:pt x="2194560" y="569284"/>
                </a:cubicBezTo>
                <a:cubicBezTo>
                  <a:pt x="2346960" y="597419"/>
                  <a:pt x="2453640" y="850637"/>
                  <a:pt x="2560320" y="1103856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手繪多邊形: 圖案 23"/>
          <p:cNvSpPr/>
          <p:nvPr/>
        </p:nvSpPr>
        <p:spPr>
          <a:xfrm>
            <a:off x="3892354" y="4671035"/>
            <a:ext cx="1744394" cy="1637097"/>
          </a:xfrm>
          <a:custGeom>
            <a:avLst/>
            <a:gdLst>
              <a:gd name="connsiteX0" fmla="*/ 0 w 1744394"/>
              <a:gd name="connsiteY0" fmla="*/ 1046254 h 1637097"/>
              <a:gd name="connsiteX1" fmla="*/ 253219 w 1744394"/>
              <a:gd name="connsiteY1" fmla="*/ 680494 h 1637097"/>
              <a:gd name="connsiteX2" fmla="*/ 618979 w 1744394"/>
              <a:gd name="connsiteY2" fmla="*/ 1102525 h 1637097"/>
              <a:gd name="connsiteX3" fmla="*/ 1012874 w 1744394"/>
              <a:gd name="connsiteY3" fmla="*/ 5245 h 1637097"/>
              <a:gd name="connsiteX4" fmla="*/ 1744394 w 1744394"/>
              <a:gd name="connsiteY4" fmla="*/ 1637097 h 163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394" h="1637097">
                <a:moveTo>
                  <a:pt x="0" y="1046254"/>
                </a:moveTo>
                <a:cubicBezTo>
                  <a:pt x="75028" y="858684"/>
                  <a:pt x="150056" y="671115"/>
                  <a:pt x="253219" y="680494"/>
                </a:cubicBezTo>
                <a:cubicBezTo>
                  <a:pt x="356382" y="689872"/>
                  <a:pt x="492370" y="1215067"/>
                  <a:pt x="618979" y="1102525"/>
                </a:cubicBezTo>
                <a:cubicBezTo>
                  <a:pt x="745588" y="989983"/>
                  <a:pt x="825305" y="-83850"/>
                  <a:pt x="1012874" y="5245"/>
                </a:cubicBezTo>
                <a:cubicBezTo>
                  <a:pt x="1200443" y="94340"/>
                  <a:pt x="1472418" y="865718"/>
                  <a:pt x="1744394" y="1637097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: 圖案 24"/>
          <p:cNvSpPr/>
          <p:nvPr/>
        </p:nvSpPr>
        <p:spPr>
          <a:xfrm>
            <a:off x="6241659" y="5450003"/>
            <a:ext cx="1856935" cy="858129"/>
          </a:xfrm>
          <a:custGeom>
            <a:avLst/>
            <a:gdLst>
              <a:gd name="connsiteX0" fmla="*/ 0 w 1856935"/>
              <a:gd name="connsiteY0" fmla="*/ 309489 h 858129"/>
              <a:gd name="connsiteX1" fmla="*/ 365760 w 1856935"/>
              <a:gd name="connsiteY1" fmla="*/ 0 h 858129"/>
              <a:gd name="connsiteX2" fmla="*/ 900332 w 1856935"/>
              <a:gd name="connsiteY2" fmla="*/ 309489 h 858129"/>
              <a:gd name="connsiteX3" fmla="*/ 1266092 w 1856935"/>
              <a:gd name="connsiteY3" fmla="*/ 281354 h 858129"/>
              <a:gd name="connsiteX4" fmla="*/ 1406769 w 1856935"/>
              <a:gd name="connsiteY4" fmla="*/ 211015 h 858129"/>
              <a:gd name="connsiteX5" fmla="*/ 1659988 w 1856935"/>
              <a:gd name="connsiteY5" fmla="*/ 196948 h 858129"/>
              <a:gd name="connsiteX6" fmla="*/ 1856935 w 1856935"/>
              <a:gd name="connsiteY6" fmla="*/ 858129 h 85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6935" h="858129">
                <a:moveTo>
                  <a:pt x="0" y="309489"/>
                </a:moveTo>
                <a:cubicBezTo>
                  <a:pt x="107852" y="154744"/>
                  <a:pt x="215705" y="0"/>
                  <a:pt x="365760" y="0"/>
                </a:cubicBezTo>
                <a:cubicBezTo>
                  <a:pt x="515815" y="0"/>
                  <a:pt x="750277" y="262597"/>
                  <a:pt x="900332" y="309489"/>
                </a:cubicBezTo>
                <a:cubicBezTo>
                  <a:pt x="1050387" y="356381"/>
                  <a:pt x="1181686" y="297766"/>
                  <a:pt x="1266092" y="281354"/>
                </a:cubicBezTo>
                <a:cubicBezTo>
                  <a:pt x="1350498" y="264942"/>
                  <a:pt x="1341120" y="225083"/>
                  <a:pt x="1406769" y="211015"/>
                </a:cubicBezTo>
                <a:cubicBezTo>
                  <a:pt x="1472418" y="196947"/>
                  <a:pt x="1584960" y="89096"/>
                  <a:pt x="1659988" y="196948"/>
                </a:cubicBezTo>
                <a:cubicBezTo>
                  <a:pt x="1735016" y="304800"/>
                  <a:pt x="1795975" y="581464"/>
                  <a:pt x="1856935" y="858129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1272991" y="4710551"/>
            <a:ext cx="140677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4854874" y="4610370"/>
            <a:ext cx="140677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6546093" y="5379666"/>
            <a:ext cx="140677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直線接點 29"/>
          <p:cNvCxnSpPr>
            <a:cxnSpLocks/>
          </p:cNvCxnSpPr>
          <p:nvPr/>
        </p:nvCxnSpPr>
        <p:spPr>
          <a:xfrm>
            <a:off x="6324525" y="1269590"/>
            <a:ext cx="1883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4134678" y="603161"/>
            <a:ext cx="437322" cy="5853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6400420" y="5213472"/>
            <a:ext cx="377205" cy="47306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6981523" y="6230772"/>
            <a:ext cx="489569" cy="4659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853482" y="1549521"/>
                <a:ext cx="7437036" cy="502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82" y="1549521"/>
                <a:ext cx="7437036" cy="5021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1201298" y="2283100"/>
                <a:ext cx="7430378" cy="9922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Given a generator G,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TW" sz="2800" dirty="0"/>
                  <a:t> evaluate the “difference”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2800" dirty="0"/>
                  <a:t> </a:t>
                </a:r>
                <a:r>
                  <a:rPr lang="en-US" altLang="zh-TW" sz="28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298" y="2283100"/>
                <a:ext cx="7430378" cy="992259"/>
              </a:xfrm>
              <a:prstGeom prst="rect">
                <a:avLst/>
              </a:prstGeom>
              <a:blipFill>
                <a:blip r:embed="rId13"/>
                <a:stretch>
                  <a:fillRect l="-2871" t="-10494" b="-216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1273945" y="3348758"/>
                <a:ext cx="743037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Pick the G defining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zh-TW" sz="2800" dirty="0"/>
                  <a:t> most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r>
                  <a:rPr lang="en-US" altLang="zh-TW" sz="2800" dirty="0"/>
                  <a:t>  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945" y="3348758"/>
                <a:ext cx="7430378" cy="430887"/>
              </a:xfrm>
              <a:prstGeom prst="rect">
                <a:avLst/>
              </a:prstGeom>
              <a:blipFill>
                <a:blip r:embed="rId14"/>
                <a:stretch>
                  <a:fillRect l="-2953" t="-23944" b="-50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矩形 37"/>
          <p:cNvSpPr/>
          <p:nvPr/>
        </p:nvSpPr>
        <p:spPr>
          <a:xfrm>
            <a:off x="1087210" y="2241634"/>
            <a:ext cx="7011384" cy="15489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/>
              <p:cNvSpPr/>
              <p:nvPr/>
            </p:nvSpPr>
            <p:spPr>
              <a:xfrm>
                <a:off x="4030261" y="655923"/>
                <a:ext cx="4312399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261" y="655923"/>
                <a:ext cx="4312399" cy="65376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40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Given G, what is the optimal D* maximizing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Given x, the optimal D* maximizing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110061" y="2478250"/>
                <a:ext cx="6370847" cy="430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61" y="2478250"/>
                <a:ext cx="6370847" cy="4303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602509" y="5958105"/>
                <a:ext cx="6227218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𝑙𝑜𝑔𝐷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509" y="5958105"/>
                <a:ext cx="6227218" cy="486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383911" y="2904445"/>
                <a:ext cx="7131439" cy="1145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𝑑𝑥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911" y="2904445"/>
                <a:ext cx="7131439" cy="11453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383911" y="3929965"/>
                <a:ext cx="6559616" cy="1145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911" y="3929965"/>
                <a:ext cx="6559616" cy="11453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02951" y="659096"/>
                <a:ext cx="4312399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951" y="659096"/>
                <a:ext cx="4312399" cy="6537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3543063" y="4840331"/>
            <a:ext cx="563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Assume that D(x) can have any value here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3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Given x, the optimal D* maximizing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Find D* maximizing: </a:t>
            </a:r>
            <a:endParaRPr lang="zh-TW" altLang="en-US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978707" y="3409980"/>
                <a:ext cx="40892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altLang="zh-TW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24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𝑏𝑙𝑜𝑔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707" y="3409980"/>
                <a:ext cx="4089261" cy="369332"/>
              </a:xfrm>
              <a:prstGeom prst="rect">
                <a:avLst/>
              </a:prstGeom>
              <a:blipFill>
                <a:blip r:embed="rId4"/>
                <a:stretch>
                  <a:fillRect l="-1791" b="-344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458391" y="2301799"/>
                <a:ext cx="6227218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𝑙𝑜𝑔𝐷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91" y="2301799"/>
                <a:ext cx="6227218" cy="486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51368" y="3930525"/>
                <a:ext cx="4617995" cy="716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zh-TW" sz="2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  <m:d>
                            <m:d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𝑑𝐷</m:t>
                          </m:r>
                        </m:den>
                      </m:f>
                      <m:r>
                        <a:rPr lang="en-US" altLang="zh-TW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altLang="zh-TW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368" y="3930525"/>
                <a:ext cx="4617995" cy="7167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735623" y="4142356"/>
                <a:ext cx="5535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623" y="4142356"/>
                <a:ext cx="553549" cy="369332"/>
              </a:xfrm>
              <a:prstGeom prst="rect">
                <a:avLst/>
              </a:prstGeom>
              <a:blipFill>
                <a:blip r:embed="rId7"/>
                <a:stretch>
                  <a:fillRect l="-5495" r="-12088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076275" y="4839216"/>
                <a:ext cx="2734467" cy="713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2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TW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75" y="4839216"/>
                <a:ext cx="2734467" cy="7139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109584" y="4858113"/>
                <a:ext cx="30139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584" y="4858113"/>
                <a:ext cx="3013902" cy="369332"/>
              </a:xfrm>
              <a:prstGeom prst="rect">
                <a:avLst/>
              </a:prstGeom>
              <a:blipFill>
                <a:blip r:embed="rId9"/>
                <a:stretch>
                  <a:fillRect l="-808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6658276" y="5227445"/>
                <a:ext cx="20546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276" y="5227445"/>
                <a:ext cx="2054665" cy="369332"/>
              </a:xfrm>
              <a:prstGeom prst="rect">
                <a:avLst/>
              </a:prstGeom>
              <a:blipFill>
                <a:blip r:embed="rId10"/>
                <a:stretch>
                  <a:fillRect l="-1484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079183" y="5809976"/>
                <a:ext cx="1531638" cy="638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183" y="5809976"/>
                <a:ext cx="1531638" cy="6387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202951" y="5726061"/>
                <a:ext cx="3493392" cy="7795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951" y="5726061"/>
                <a:ext cx="3493392" cy="77957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/>
          <p:cNvSpPr/>
          <p:nvPr/>
        </p:nvSpPr>
        <p:spPr>
          <a:xfrm>
            <a:off x="2618062" y="5997207"/>
            <a:ext cx="627564" cy="352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4202951" y="659096"/>
                <a:ext cx="4312399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951" y="659096"/>
                <a:ext cx="4312399" cy="6537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1943915" y="278729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a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408864" y="274525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D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729350" y="278729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b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818686" y="278081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D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440852" y="6226267"/>
            <a:ext cx="65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 &lt;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373666" y="6244023"/>
            <a:ext cx="1280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&lt; 1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Review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3788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>
            <a:cxnSpLocks/>
          </p:cNvCxnSpPr>
          <p:nvPr/>
        </p:nvCxnSpPr>
        <p:spPr>
          <a:xfrm>
            <a:off x="1151616" y="5475697"/>
            <a:ext cx="2244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>
            <a:cxnSpLocks/>
          </p:cNvCxnSpPr>
          <p:nvPr/>
        </p:nvCxnSpPr>
        <p:spPr>
          <a:xfrm flipV="1">
            <a:off x="2285555" y="3984521"/>
            <a:ext cx="0" cy="1491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>
            <a:cxnSpLocks/>
          </p:cNvCxnSpPr>
          <p:nvPr/>
        </p:nvCxnSpPr>
        <p:spPr>
          <a:xfrm>
            <a:off x="3793998" y="5475697"/>
            <a:ext cx="2244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>
            <a:cxnSpLocks/>
          </p:cNvCxnSpPr>
          <p:nvPr/>
        </p:nvCxnSpPr>
        <p:spPr>
          <a:xfrm flipV="1">
            <a:off x="4927937" y="3984521"/>
            <a:ext cx="0" cy="1491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>
            <a:off x="6306792" y="5475697"/>
            <a:ext cx="2244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>
            <a:cxnSpLocks/>
          </p:cNvCxnSpPr>
          <p:nvPr/>
        </p:nvCxnSpPr>
        <p:spPr>
          <a:xfrm flipV="1">
            <a:off x="7440731" y="3984521"/>
            <a:ext cx="0" cy="1491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503156" y="5593916"/>
                <a:ext cx="16489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156" y="5593916"/>
                <a:ext cx="164897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4157261" y="5593916"/>
                <a:ext cx="16489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261" y="5593916"/>
                <a:ext cx="164897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6658332" y="5650185"/>
                <a:ext cx="16489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332" y="5650185"/>
                <a:ext cx="164897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894095" y="4956902"/>
                <a:ext cx="5254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095" y="4956902"/>
                <a:ext cx="5254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5658934" y="4956902"/>
                <a:ext cx="5254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34" y="4956902"/>
                <a:ext cx="5254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8119635" y="4956902"/>
                <a:ext cx="5254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635" y="4956902"/>
                <a:ext cx="52540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手繪多邊形: 圖案 18"/>
          <p:cNvSpPr/>
          <p:nvPr/>
        </p:nvSpPr>
        <p:spPr>
          <a:xfrm>
            <a:off x="856196" y="4217095"/>
            <a:ext cx="2560320" cy="1103856"/>
          </a:xfrm>
          <a:custGeom>
            <a:avLst/>
            <a:gdLst>
              <a:gd name="connsiteX0" fmla="*/ 0 w 2560320"/>
              <a:gd name="connsiteY0" fmla="*/ 386404 h 1103856"/>
              <a:gd name="connsiteX1" fmla="*/ 815926 w 2560320"/>
              <a:gd name="connsiteY1" fmla="*/ 20644 h 1103856"/>
              <a:gd name="connsiteX2" fmla="*/ 1645920 w 2560320"/>
              <a:gd name="connsiteY2" fmla="*/ 935044 h 1103856"/>
              <a:gd name="connsiteX3" fmla="*/ 2194560 w 2560320"/>
              <a:gd name="connsiteY3" fmla="*/ 569284 h 1103856"/>
              <a:gd name="connsiteX4" fmla="*/ 2560320 w 2560320"/>
              <a:gd name="connsiteY4" fmla="*/ 1103856 h 110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320" h="1103856">
                <a:moveTo>
                  <a:pt x="0" y="386404"/>
                </a:moveTo>
                <a:cubicBezTo>
                  <a:pt x="270803" y="157804"/>
                  <a:pt x="541606" y="-70796"/>
                  <a:pt x="815926" y="20644"/>
                </a:cubicBezTo>
                <a:cubicBezTo>
                  <a:pt x="1090246" y="112084"/>
                  <a:pt x="1416148" y="843604"/>
                  <a:pt x="1645920" y="935044"/>
                </a:cubicBezTo>
                <a:cubicBezTo>
                  <a:pt x="1875692" y="1026484"/>
                  <a:pt x="2042160" y="541149"/>
                  <a:pt x="2194560" y="569284"/>
                </a:cubicBezTo>
                <a:cubicBezTo>
                  <a:pt x="2346960" y="597419"/>
                  <a:pt x="2453640" y="850637"/>
                  <a:pt x="2560320" y="1103856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手繪多邊形: 圖案 19"/>
          <p:cNvSpPr/>
          <p:nvPr/>
        </p:nvSpPr>
        <p:spPr>
          <a:xfrm>
            <a:off x="4119900" y="4105885"/>
            <a:ext cx="1744394" cy="1637097"/>
          </a:xfrm>
          <a:custGeom>
            <a:avLst/>
            <a:gdLst>
              <a:gd name="connsiteX0" fmla="*/ 0 w 1744394"/>
              <a:gd name="connsiteY0" fmla="*/ 1046254 h 1637097"/>
              <a:gd name="connsiteX1" fmla="*/ 253219 w 1744394"/>
              <a:gd name="connsiteY1" fmla="*/ 680494 h 1637097"/>
              <a:gd name="connsiteX2" fmla="*/ 618979 w 1744394"/>
              <a:gd name="connsiteY2" fmla="*/ 1102525 h 1637097"/>
              <a:gd name="connsiteX3" fmla="*/ 1012874 w 1744394"/>
              <a:gd name="connsiteY3" fmla="*/ 5245 h 1637097"/>
              <a:gd name="connsiteX4" fmla="*/ 1744394 w 1744394"/>
              <a:gd name="connsiteY4" fmla="*/ 1637097 h 163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394" h="1637097">
                <a:moveTo>
                  <a:pt x="0" y="1046254"/>
                </a:moveTo>
                <a:cubicBezTo>
                  <a:pt x="75028" y="858684"/>
                  <a:pt x="150056" y="671115"/>
                  <a:pt x="253219" y="680494"/>
                </a:cubicBezTo>
                <a:cubicBezTo>
                  <a:pt x="356382" y="689872"/>
                  <a:pt x="492370" y="1215067"/>
                  <a:pt x="618979" y="1102525"/>
                </a:cubicBezTo>
                <a:cubicBezTo>
                  <a:pt x="745588" y="989983"/>
                  <a:pt x="825305" y="-83850"/>
                  <a:pt x="1012874" y="5245"/>
                </a:cubicBezTo>
                <a:cubicBezTo>
                  <a:pt x="1200443" y="94340"/>
                  <a:pt x="1472418" y="865718"/>
                  <a:pt x="1744394" y="1637097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手繪多邊形: 圖案 20"/>
          <p:cNvSpPr/>
          <p:nvPr/>
        </p:nvSpPr>
        <p:spPr>
          <a:xfrm>
            <a:off x="6469205" y="4884853"/>
            <a:ext cx="1856935" cy="858129"/>
          </a:xfrm>
          <a:custGeom>
            <a:avLst/>
            <a:gdLst>
              <a:gd name="connsiteX0" fmla="*/ 0 w 1856935"/>
              <a:gd name="connsiteY0" fmla="*/ 309489 h 858129"/>
              <a:gd name="connsiteX1" fmla="*/ 365760 w 1856935"/>
              <a:gd name="connsiteY1" fmla="*/ 0 h 858129"/>
              <a:gd name="connsiteX2" fmla="*/ 900332 w 1856935"/>
              <a:gd name="connsiteY2" fmla="*/ 309489 h 858129"/>
              <a:gd name="connsiteX3" fmla="*/ 1266092 w 1856935"/>
              <a:gd name="connsiteY3" fmla="*/ 281354 h 858129"/>
              <a:gd name="connsiteX4" fmla="*/ 1406769 w 1856935"/>
              <a:gd name="connsiteY4" fmla="*/ 211015 h 858129"/>
              <a:gd name="connsiteX5" fmla="*/ 1659988 w 1856935"/>
              <a:gd name="connsiteY5" fmla="*/ 196948 h 858129"/>
              <a:gd name="connsiteX6" fmla="*/ 1856935 w 1856935"/>
              <a:gd name="connsiteY6" fmla="*/ 858129 h 85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6935" h="858129">
                <a:moveTo>
                  <a:pt x="0" y="309489"/>
                </a:moveTo>
                <a:cubicBezTo>
                  <a:pt x="107852" y="154744"/>
                  <a:pt x="215705" y="0"/>
                  <a:pt x="365760" y="0"/>
                </a:cubicBezTo>
                <a:cubicBezTo>
                  <a:pt x="515815" y="0"/>
                  <a:pt x="750277" y="262597"/>
                  <a:pt x="900332" y="309489"/>
                </a:cubicBezTo>
                <a:cubicBezTo>
                  <a:pt x="1050387" y="356381"/>
                  <a:pt x="1181686" y="297766"/>
                  <a:pt x="1266092" y="281354"/>
                </a:cubicBezTo>
                <a:cubicBezTo>
                  <a:pt x="1350498" y="264942"/>
                  <a:pt x="1341120" y="225083"/>
                  <a:pt x="1406769" y="211015"/>
                </a:cubicBezTo>
                <a:cubicBezTo>
                  <a:pt x="1472418" y="196947"/>
                  <a:pt x="1584960" y="89096"/>
                  <a:pt x="1659988" y="196948"/>
                </a:cubicBezTo>
                <a:cubicBezTo>
                  <a:pt x="1735016" y="304800"/>
                  <a:pt x="1795975" y="581464"/>
                  <a:pt x="1856935" y="858129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1500537" y="4145401"/>
            <a:ext cx="140677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5082420" y="4045220"/>
            <a:ext cx="140677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6773639" y="4814516"/>
            <a:ext cx="140677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4030261" y="655923"/>
                <a:ext cx="4312399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261" y="655923"/>
                <a:ext cx="4312399" cy="6537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1455700" y="2016606"/>
                <a:ext cx="3591368" cy="8229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700" y="2016606"/>
                <a:ext cx="3591368" cy="8229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223097" y="2002357"/>
                <a:ext cx="3662734" cy="837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097" y="2002357"/>
                <a:ext cx="3662734" cy="8375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30"/>
          <p:cNvCxnSpPr>
            <a:cxnSpLocks/>
            <a:stCxn id="22" idx="0"/>
          </p:cNvCxnSpPr>
          <p:nvPr/>
        </p:nvCxnSpPr>
        <p:spPr>
          <a:xfrm flipV="1">
            <a:off x="1570876" y="2723797"/>
            <a:ext cx="260007" cy="14216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cxnSpLocks/>
          </p:cNvCxnSpPr>
          <p:nvPr/>
        </p:nvCxnSpPr>
        <p:spPr>
          <a:xfrm flipV="1">
            <a:off x="5166198" y="2627464"/>
            <a:ext cx="511571" cy="14784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>
            <a:cxnSpLocks/>
          </p:cNvCxnSpPr>
          <p:nvPr/>
        </p:nvCxnSpPr>
        <p:spPr>
          <a:xfrm>
            <a:off x="1543487" y="4312514"/>
            <a:ext cx="0" cy="1150483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cxnSpLocks/>
          </p:cNvCxnSpPr>
          <p:nvPr/>
        </p:nvCxnSpPr>
        <p:spPr>
          <a:xfrm>
            <a:off x="5152758" y="4140796"/>
            <a:ext cx="0" cy="1347439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>
            <a:cxnSpLocks/>
          </p:cNvCxnSpPr>
          <p:nvPr/>
        </p:nvCxnSpPr>
        <p:spPr>
          <a:xfrm>
            <a:off x="6843977" y="4976465"/>
            <a:ext cx="0" cy="499232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/>
              <p:cNvSpPr/>
              <p:nvPr/>
            </p:nvSpPr>
            <p:spPr>
              <a:xfrm>
                <a:off x="67218" y="4705827"/>
                <a:ext cx="15583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400" dirty="0">
                              <a:solidFill>
                                <a:srgbClr val="00B050"/>
                              </a:solidFill>
                            </a:rPr>
                            <m:t> </m:t>
                          </m:r>
                          <m:r>
                            <a:rPr lang="en-US" altLang="zh-TW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8" y="4705827"/>
                <a:ext cx="1558312" cy="461665"/>
              </a:xfrm>
              <a:prstGeom prst="rect">
                <a:avLst/>
              </a:prstGeom>
              <a:blipFill>
                <a:blip r:embed="rId1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/>
              <p:cNvSpPr/>
              <p:nvPr/>
            </p:nvSpPr>
            <p:spPr>
              <a:xfrm>
                <a:off x="2222611" y="3003374"/>
                <a:ext cx="2876870" cy="86292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zh-TW" sz="2400" dirty="0"/>
                  <a:t>“difference”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4" name="矩形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611" y="3003374"/>
                <a:ext cx="2876870" cy="862929"/>
              </a:xfrm>
              <a:prstGeom prst="rect">
                <a:avLst/>
              </a:prstGeom>
              <a:blipFill>
                <a:blip r:embed="rId13"/>
                <a:stretch>
                  <a:fillRect l="-3383" t="-5634" r="-4017" b="-119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44"/>
          <p:cNvCxnSpPr>
            <a:cxnSpLocks/>
            <a:stCxn id="43" idx="3"/>
            <a:endCxn id="44" idx="2"/>
          </p:cNvCxnSpPr>
          <p:nvPr/>
        </p:nvCxnSpPr>
        <p:spPr>
          <a:xfrm flipV="1">
            <a:off x="1625530" y="3866303"/>
            <a:ext cx="2035516" cy="107035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4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3" grpId="0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68237" y="2705644"/>
                <a:ext cx="4533357" cy="821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f>
                            <m:f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37" y="2705644"/>
                <a:ext cx="4533357" cy="8218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331816" y="3427892"/>
                <a:ext cx="4120872" cy="821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f>
                            <m:f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816" y="3427892"/>
                <a:ext cx="4120872" cy="8218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01977" y="4215745"/>
                <a:ext cx="5010667" cy="1145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f>
                            <m:f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77" y="4215745"/>
                <a:ext cx="5010667" cy="11453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16524" y="1896167"/>
                <a:ext cx="1862241" cy="573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24" y="1896167"/>
                <a:ext cx="1862241" cy="573555"/>
              </a:xfrm>
              <a:prstGeom prst="rect">
                <a:avLst/>
              </a:prstGeom>
              <a:blipFill>
                <a:blip r:embed="rId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28809" y="5131241"/>
                <a:ext cx="4787273" cy="12377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f>
                            <m:f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09" y="5131241"/>
                <a:ext cx="4787273" cy="12377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群組 18"/>
          <p:cNvGrpSpPr/>
          <p:nvPr/>
        </p:nvGrpSpPr>
        <p:grpSpPr>
          <a:xfrm>
            <a:off x="2668656" y="5182685"/>
            <a:ext cx="2116300" cy="461665"/>
            <a:chOff x="2663868" y="5420951"/>
            <a:chExt cx="2116300" cy="461665"/>
          </a:xfrm>
        </p:grpSpPr>
        <p:sp>
          <p:nvSpPr>
            <p:cNvPr id="10" name="文字方塊 9"/>
            <p:cNvSpPr txBox="1"/>
            <p:nvPr/>
          </p:nvSpPr>
          <p:spPr>
            <a:xfrm>
              <a:off x="3354509" y="5420951"/>
              <a:ext cx="1007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FF0000"/>
                  </a:solidFill>
                </a:rPr>
                <a:t>2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直線接點 15"/>
            <p:cNvCxnSpPr>
              <a:cxnSpLocks/>
            </p:cNvCxnSpPr>
            <p:nvPr/>
          </p:nvCxnSpPr>
          <p:spPr>
            <a:xfrm>
              <a:off x="2663868" y="5486235"/>
              <a:ext cx="21163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/>
          <p:cNvGrpSpPr/>
          <p:nvPr/>
        </p:nvGrpSpPr>
        <p:grpSpPr>
          <a:xfrm>
            <a:off x="6270128" y="6138119"/>
            <a:ext cx="2116300" cy="461665"/>
            <a:chOff x="2663868" y="5420951"/>
            <a:chExt cx="2116300" cy="461665"/>
          </a:xfrm>
        </p:grpSpPr>
        <p:sp>
          <p:nvSpPr>
            <p:cNvPr id="21" name="文字方塊 20"/>
            <p:cNvSpPr txBox="1"/>
            <p:nvPr/>
          </p:nvSpPr>
          <p:spPr>
            <a:xfrm>
              <a:off x="3354509" y="5420951"/>
              <a:ext cx="1007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FF0000"/>
                  </a:solidFill>
                </a:rPr>
                <a:t>2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直線接點 21"/>
            <p:cNvCxnSpPr>
              <a:cxnSpLocks/>
            </p:cNvCxnSpPr>
            <p:nvPr/>
          </p:nvCxnSpPr>
          <p:spPr>
            <a:xfrm>
              <a:off x="2663868" y="5486235"/>
              <a:ext cx="21163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2916882" y="3970144"/>
                <a:ext cx="23884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882" y="3970144"/>
                <a:ext cx="238848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6613897" y="5015387"/>
                <a:ext cx="23884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897" y="5015387"/>
                <a:ext cx="238848" cy="69147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185489" y="5599080"/>
                <a:ext cx="2916844" cy="78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f>
                        <m:f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89" y="5599080"/>
                <a:ext cx="2916844" cy="7838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572000" y="1804856"/>
                <a:ext cx="3493392" cy="7795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804856"/>
                <a:ext cx="3493392" cy="77957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2190722" y="1895641"/>
                <a:ext cx="16911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722" y="1895641"/>
                <a:ext cx="1691169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群組 28"/>
          <p:cNvGrpSpPr/>
          <p:nvPr/>
        </p:nvGrpSpPr>
        <p:grpSpPr>
          <a:xfrm>
            <a:off x="4644571" y="309870"/>
            <a:ext cx="3870779" cy="1133862"/>
            <a:chOff x="4644571" y="460976"/>
            <a:chExt cx="3870779" cy="1133862"/>
          </a:xfrm>
        </p:grpSpPr>
        <p:grpSp>
          <p:nvGrpSpPr>
            <p:cNvPr id="30" name="群組 29"/>
            <p:cNvGrpSpPr/>
            <p:nvPr/>
          </p:nvGrpSpPr>
          <p:grpSpPr>
            <a:xfrm>
              <a:off x="4896790" y="550789"/>
              <a:ext cx="3618560" cy="948199"/>
              <a:chOff x="4896790" y="550789"/>
              <a:chExt cx="3618560" cy="9481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文字方塊 31"/>
                  <p:cNvSpPr txBox="1"/>
                  <p:nvPr/>
                </p:nvSpPr>
                <p:spPr>
                  <a:xfrm>
                    <a:off x="4896790" y="550789"/>
                    <a:ext cx="3090783" cy="40395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3" name="文字方塊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6790" y="550789"/>
                    <a:ext cx="3090783" cy="40395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775" b="-23881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字方塊 32"/>
                  <p:cNvSpPr txBox="1"/>
                  <p:nvPr/>
                </p:nvSpPr>
                <p:spPr>
                  <a:xfrm>
                    <a:off x="5303189" y="1069127"/>
                    <a:ext cx="3212161" cy="42986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4" name="文字方塊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3189" y="1069127"/>
                    <a:ext cx="3212161" cy="429861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矩形 30"/>
            <p:cNvSpPr/>
            <p:nvPr/>
          </p:nvSpPr>
          <p:spPr>
            <a:xfrm>
              <a:off x="4644571" y="460976"/>
              <a:ext cx="3870779" cy="113386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354740" y="5775818"/>
                <a:ext cx="12715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740" y="5775818"/>
                <a:ext cx="1271502" cy="461665"/>
              </a:xfrm>
              <a:prstGeom prst="rect">
                <a:avLst/>
              </a:prstGeom>
              <a:blipFill>
                <a:blip r:embed="rId16"/>
                <a:stretch>
                  <a:fillRect r="-1435" b="-171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63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3" grpId="0"/>
      <p:bldP spid="8" grpId="0"/>
      <p:bldP spid="23" grpId="0"/>
      <p:bldP spid="23" grpId="1"/>
      <p:bldP spid="24" grpId="0"/>
      <p:bldP spid="24" grpId="1"/>
      <p:bldP spid="25" grpId="0"/>
      <p:bldP spid="25" grpId="1"/>
      <p:bldP spid="27" grpId="0"/>
      <p:bldP spid="28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6159" y="4663112"/>
                <a:ext cx="593502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2+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KL</m:t>
                      </m:r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24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data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  <m:r>
                            <a:rPr lang="en-US" altLang="zh-TW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f>
                            <m:f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data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en-US" altLang="zh-TW" sz="2400" b="0" i="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9" y="4663112"/>
                <a:ext cx="593502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6159" y="6216806"/>
                <a:ext cx="4798300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2+2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𝐽𝑆𝐷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9" y="6216806"/>
                <a:ext cx="4798300" cy="4168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4938844" y="6196414"/>
            <a:ext cx="366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Halvetica"/>
              </a:rPr>
              <a:t>Jensen-Shannon divergence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16524" y="2481716"/>
                <a:ext cx="6991722" cy="1145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2+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f>
                            <m:f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US" altLang="zh-TW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altLang="zh-TW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</m:den>
                          </m:f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24" y="2481716"/>
                <a:ext cx="6991722" cy="11453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397284" y="3419836"/>
                <a:ext cx="5384359" cy="12377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f>
                            <m:f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altLang="zh-TW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</m:den>
                          </m:f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284" y="3419836"/>
                <a:ext cx="5384359" cy="12377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644571" y="5356240"/>
                <a:ext cx="415158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TW" sz="2400" b="0" i="0">
                          <a:latin typeface="Cambria Math" panose="02040503050406030204" pitchFamily="18" charset="0"/>
                        </a:rPr>
                        <m:t>KL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  <m:r>
                            <a:rPr lang="en-US" altLang="zh-TW" sz="24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data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en-US" altLang="zh-TW" sz="2400" b="0" i="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sz="24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571" y="5356240"/>
                <a:ext cx="4151586" cy="8298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16524" y="1896167"/>
                <a:ext cx="1862241" cy="573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24" y="1896167"/>
                <a:ext cx="1862241" cy="573555"/>
              </a:xfrm>
              <a:prstGeom prst="rect">
                <a:avLst/>
              </a:prstGeom>
              <a:blipFill>
                <a:blip r:embed="rId8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572000" y="1804856"/>
                <a:ext cx="3493392" cy="7795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804856"/>
                <a:ext cx="3493392" cy="7795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2190722" y="1895641"/>
                <a:ext cx="16911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TW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722" y="1895641"/>
                <a:ext cx="169116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696" y="174480"/>
            <a:ext cx="4527692" cy="66911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5495" y="853862"/>
            <a:ext cx="1808374" cy="6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 the end ……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Generator G, Discriminator D</a:t>
                </a:r>
              </a:p>
              <a:p>
                <a:r>
                  <a:rPr lang="en-US" altLang="zh-TW" dirty="0"/>
                  <a:t>Looking for G* such that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Given G,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</m:oMath>
                </a14:m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What is the optimal G?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210801" y="4308786"/>
                <a:ext cx="5600251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2+2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𝐽𝑆𝐷</m:t>
                      </m:r>
                      <m:d>
                        <m:d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801" y="4308786"/>
                <a:ext cx="5600251" cy="486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838576" y="5570714"/>
                <a:ext cx="29313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576" y="5570714"/>
                <a:ext cx="293138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群組 9"/>
          <p:cNvGrpSpPr/>
          <p:nvPr/>
        </p:nvGrpSpPr>
        <p:grpSpPr>
          <a:xfrm>
            <a:off x="4644571" y="460976"/>
            <a:ext cx="3870779" cy="1133862"/>
            <a:chOff x="4644571" y="460976"/>
            <a:chExt cx="3870779" cy="1133862"/>
          </a:xfrm>
        </p:grpSpPr>
        <p:grpSp>
          <p:nvGrpSpPr>
            <p:cNvPr id="11" name="群組 10"/>
            <p:cNvGrpSpPr/>
            <p:nvPr/>
          </p:nvGrpSpPr>
          <p:grpSpPr>
            <a:xfrm>
              <a:off x="4896790" y="550789"/>
              <a:ext cx="3618560" cy="948199"/>
              <a:chOff x="4896790" y="550789"/>
              <a:chExt cx="3618560" cy="9481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字方塊 12"/>
                  <p:cNvSpPr txBox="1"/>
                  <p:nvPr/>
                </p:nvSpPr>
                <p:spPr>
                  <a:xfrm>
                    <a:off x="4896790" y="550789"/>
                    <a:ext cx="3090783" cy="40395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3" name="文字方塊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6790" y="550789"/>
                    <a:ext cx="3090783" cy="40395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775" b="-23881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字方塊 13"/>
                  <p:cNvSpPr txBox="1"/>
                  <p:nvPr/>
                </p:nvSpPr>
                <p:spPr>
                  <a:xfrm>
                    <a:off x="5303189" y="1069127"/>
                    <a:ext cx="3212161" cy="42986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4" name="文字方塊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3189" y="1069127"/>
                    <a:ext cx="3212161" cy="42986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矩形 11"/>
            <p:cNvSpPr/>
            <p:nvPr/>
          </p:nvSpPr>
          <p:spPr>
            <a:xfrm>
              <a:off x="4644571" y="460976"/>
              <a:ext cx="3870779" cy="113386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5220188" y="3881416"/>
            <a:ext cx="65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 &lt;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98022" y="3881416"/>
            <a:ext cx="1280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&lt; log 2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063988" y="2901010"/>
                <a:ext cx="4312399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988" y="2901010"/>
                <a:ext cx="4312399" cy="6537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8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Algorithm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/>
              <a:lstStyle/>
              <a:p>
                <a:r>
                  <a:rPr lang="en-US" altLang="zh-TW" sz="2400" dirty="0"/>
                  <a:t>To find the best G minimizing the loss function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US" altLang="zh-TW" sz="2400" dirty="0"/>
                  <a:t>,</a:t>
                </a:r>
                <a:endParaRPr lang="zh-TW" altLang="en-US" sz="24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775598" y="2402531"/>
                <a:ext cx="34967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TW" altLang="en-US" sz="2400" b="0" i="1" smtClean="0">
                          <a:latin typeface="Cambria Math" panose="02040503050406030204" pitchFamily="18" charset="0"/>
                        </a:rPr>
                        <m:t>𝜂</m:t>
                      </m:r>
                      <m:f>
                        <m:fPr>
                          <m:type m:val="lin"/>
                          <m:ctrlP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98" y="2402531"/>
                <a:ext cx="3496791" cy="461665"/>
              </a:xfrm>
              <a:prstGeom prst="rect">
                <a:avLst/>
              </a:prstGeom>
              <a:blipFill>
                <a:blip r:embed="rId3"/>
                <a:stretch>
                  <a:fillRect t="-125000" r="-8188" b="-1907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817445" y="3435395"/>
                <a:ext cx="44581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⁡{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445" y="3435395"/>
                <a:ext cx="4458144" cy="369332"/>
              </a:xfrm>
              <a:prstGeom prst="rect">
                <a:avLst/>
              </a:prstGeom>
              <a:blipFill>
                <a:blip r:embed="rId4"/>
                <a:stretch>
                  <a:fillRect l="-1094" r="-1368" b="-3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790095" y="3250916"/>
                <a:ext cx="1298625" cy="71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095" y="3250916"/>
                <a:ext cx="1298625" cy="716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群組 25"/>
          <p:cNvGrpSpPr/>
          <p:nvPr/>
        </p:nvGrpSpPr>
        <p:grpSpPr>
          <a:xfrm>
            <a:off x="2148558" y="4206873"/>
            <a:ext cx="4483655" cy="1582745"/>
            <a:chOff x="2242224" y="4536363"/>
            <a:chExt cx="4483655" cy="1582745"/>
          </a:xfrm>
        </p:grpSpPr>
        <p:cxnSp>
          <p:nvCxnSpPr>
            <p:cNvPr id="12" name="直線接點 11"/>
            <p:cNvCxnSpPr>
              <a:cxnSpLocks/>
            </p:cNvCxnSpPr>
            <p:nvPr/>
          </p:nvCxnSpPr>
          <p:spPr>
            <a:xfrm>
              <a:off x="2242224" y="4536363"/>
              <a:ext cx="1196775" cy="140218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>
              <a:cxnSpLocks/>
            </p:cNvCxnSpPr>
            <p:nvPr/>
          </p:nvCxnSpPr>
          <p:spPr>
            <a:xfrm>
              <a:off x="2281464" y="5418763"/>
              <a:ext cx="4337050" cy="6201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>
              <a:cxnSpLocks/>
            </p:cNvCxnSpPr>
            <p:nvPr/>
          </p:nvCxnSpPr>
          <p:spPr>
            <a:xfrm flipV="1">
              <a:off x="5793801" y="4749529"/>
              <a:ext cx="932078" cy="13695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直線單箭頭接點 28"/>
          <p:cNvCxnSpPr>
            <a:cxnSpLocks/>
          </p:cNvCxnSpPr>
          <p:nvPr/>
        </p:nvCxnSpPr>
        <p:spPr>
          <a:xfrm>
            <a:off x="1455458" y="5974498"/>
            <a:ext cx="6267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1180518" y="4375926"/>
                <a:ext cx="10125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18" y="4375926"/>
                <a:ext cx="101252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4012915" y="4878681"/>
                <a:ext cx="10196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915" y="4878681"/>
                <a:ext cx="1019638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5505210" y="4392990"/>
                <a:ext cx="10196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210" y="4392990"/>
                <a:ext cx="1019638" cy="461665"/>
              </a:xfrm>
              <a:prstGeom prst="rect">
                <a:avLst/>
              </a:prstGeom>
              <a:blipFill>
                <a:blip r:embed="rId8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接點 35"/>
          <p:cNvCxnSpPr/>
          <p:nvPr/>
        </p:nvCxnSpPr>
        <p:spPr>
          <a:xfrm>
            <a:off x="3005134" y="5229211"/>
            <a:ext cx="0" cy="7379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>
            <a:cxnSpLocks/>
          </p:cNvCxnSpPr>
          <p:nvPr/>
        </p:nvCxnSpPr>
        <p:spPr>
          <a:xfrm>
            <a:off x="5862634" y="5605518"/>
            <a:ext cx="0" cy="36898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1325148" y="5982071"/>
                <a:ext cx="17213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148" y="5982071"/>
                <a:ext cx="1721369" cy="461665"/>
              </a:xfrm>
              <a:prstGeom prst="rect">
                <a:avLst/>
              </a:prstGeom>
              <a:blipFill>
                <a:blip r:embed="rId9"/>
                <a:stretch>
                  <a:fillRect t="-125000" r="-28269" b="-1907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/>
              <p:cNvSpPr/>
              <p:nvPr/>
            </p:nvSpPr>
            <p:spPr>
              <a:xfrm>
                <a:off x="3492079" y="6009552"/>
                <a:ext cx="17284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1" name="矩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079" y="6009552"/>
                <a:ext cx="1728487" cy="461665"/>
              </a:xfrm>
              <a:prstGeom prst="rect">
                <a:avLst/>
              </a:prstGeom>
              <a:blipFill>
                <a:blip r:embed="rId10"/>
                <a:stretch>
                  <a:fillRect t="-125000" r="-28269" b="-1907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6048212" y="5966926"/>
                <a:ext cx="17284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212" y="5966926"/>
                <a:ext cx="1728487" cy="461665"/>
              </a:xfrm>
              <a:prstGeom prst="rect">
                <a:avLst/>
              </a:prstGeom>
              <a:blipFill>
                <a:blip r:embed="rId11"/>
                <a:stretch>
                  <a:fillRect t="-125000" r="-28169" b="-1907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/>
              <p:cNvSpPr/>
              <p:nvPr/>
            </p:nvSpPr>
            <p:spPr>
              <a:xfrm>
                <a:off x="7063320" y="3384970"/>
                <a:ext cx="17284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320" y="3384970"/>
                <a:ext cx="1728487" cy="461665"/>
              </a:xfrm>
              <a:prstGeom prst="rect">
                <a:avLst/>
              </a:prstGeom>
              <a:blipFill>
                <a:blip r:embed="rId12"/>
                <a:stretch>
                  <a:fillRect t="-125000" r="-26855" b="-1907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/>
              <p:cNvSpPr txBox="1"/>
              <p:nvPr/>
            </p:nvSpPr>
            <p:spPr>
              <a:xfrm>
                <a:off x="7126561" y="3849191"/>
                <a:ext cx="19683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400" dirty="0">
                    <a:solidFill>
                      <a:srgbClr val="FF0000"/>
                    </a:solidFill>
                  </a:rPr>
                  <a:t> is the max one </a:t>
                </a:r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字方塊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561" y="3849191"/>
                <a:ext cx="1968380" cy="830997"/>
              </a:xfrm>
              <a:prstGeom prst="rect">
                <a:avLst/>
              </a:prstGeom>
              <a:blipFill>
                <a:blip r:embed="rId13"/>
                <a:stretch>
                  <a:fillRect l="-4644" t="-5839" r="-3715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接點 23"/>
          <p:cNvCxnSpPr>
            <a:cxnSpLocks/>
          </p:cNvCxnSpPr>
          <p:nvPr/>
        </p:nvCxnSpPr>
        <p:spPr>
          <a:xfrm>
            <a:off x="2469496" y="4701165"/>
            <a:ext cx="0" cy="120763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>
            <a:cxnSpLocks/>
          </p:cNvCxnSpPr>
          <p:nvPr/>
        </p:nvCxnSpPr>
        <p:spPr>
          <a:xfrm>
            <a:off x="3549548" y="5229211"/>
            <a:ext cx="0" cy="762351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>
            <a:cxnSpLocks/>
          </p:cNvCxnSpPr>
          <p:nvPr/>
        </p:nvCxnSpPr>
        <p:spPr>
          <a:xfrm>
            <a:off x="4012915" y="5340346"/>
            <a:ext cx="0" cy="65121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2374582" y="5843675"/>
            <a:ext cx="172278" cy="172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3461722" y="5847671"/>
            <a:ext cx="172278" cy="172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3933071" y="5847671"/>
            <a:ext cx="172278" cy="172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/>
          <p:cNvSpPr/>
          <p:nvPr/>
        </p:nvSpPr>
        <p:spPr>
          <a:xfrm>
            <a:off x="2564411" y="5833908"/>
            <a:ext cx="892704" cy="19592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/>
          <p:cNvSpPr/>
          <p:nvPr/>
        </p:nvSpPr>
        <p:spPr>
          <a:xfrm>
            <a:off x="3609498" y="5850994"/>
            <a:ext cx="341023" cy="17652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4167974" y="665170"/>
                <a:ext cx="4312399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974" y="665170"/>
                <a:ext cx="4312399" cy="65376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42"/>
          <p:cNvSpPr/>
          <p:nvPr/>
        </p:nvSpPr>
        <p:spPr>
          <a:xfrm>
            <a:off x="6433614" y="658914"/>
            <a:ext cx="1875499" cy="6600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894872" y="1325195"/>
                <a:ext cx="1004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872" y="1325195"/>
                <a:ext cx="1004378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395942" y="2402531"/>
                <a:ext cx="1936275" cy="46166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defines G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942" y="2402531"/>
                <a:ext cx="1936275" cy="461665"/>
              </a:xfrm>
              <a:prstGeom prst="rect">
                <a:avLst/>
              </a:prstGeom>
              <a:blipFill>
                <a:blip r:embed="rId16"/>
                <a:stretch>
                  <a:fillRect t="-10390" b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452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2" grpId="0"/>
      <p:bldP spid="33" grpId="0"/>
      <p:bldP spid="34" grpId="0"/>
      <p:bldP spid="40" grpId="0"/>
      <p:bldP spid="41" grpId="0"/>
      <p:bldP spid="42" grpId="0"/>
      <p:bldP spid="45" grpId="0"/>
      <p:bldP spid="46" grpId="0"/>
      <p:bldP spid="15" grpId="0" animBg="1"/>
      <p:bldP spid="35" grpId="0" animBg="1"/>
      <p:bldP spid="38" grpId="0" animBg="1"/>
      <p:bldP spid="16" grpId="0" animBg="1"/>
      <p:bldP spid="39" grpId="0" animBg="1"/>
      <p:bldP spid="43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Algorithm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4651375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400" dirty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TW" sz="2400" baseline="30000" dirty="0"/>
              </a:p>
              <a:p>
                <a:r>
                  <a:rPr lang="en-US" altLang="zh-TW" sz="2400" dirty="0"/>
                  <a:t>Find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maximizing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altLang="zh-TW" sz="2400" dirty="0"/>
              </a:p>
              <a:p>
                <a:endParaRPr lang="en-US" altLang="zh-TW" sz="2400" dirty="0"/>
              </a:p>
              <a:p>
                <a:endParaRPr lang="en-US" altLang="zh-TW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type m:val="lin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2400" dirty="0"/>
                  <a:t>            </a:t>
                </a:r>
                <a:r>
                  <a:rPr lang="en-US" altLang="zh-TW" sz="2400" dirty="0"/>
                  <a:t>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TW" sz="2400" dirty="0"/>
              </a:p>
              <a:p>
                <a:r>
                  <a:rPr lang="en-US" altLang="zh-TW" sz="2400" dirty="0"/>
                  <a:t>Find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maximizing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altLang="zh-TW" sz="2400" dirty="0"/>
              </a:p>
              <a:p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type m:val="lin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2400" dirty="0"/>
                  <a:t>            </a:t>
                </a:r>
                <a:r>
                  <a:rPr lang="en-US" altLang="zh-TW" sz="2400" dirty="0"/>
                  <a:t>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TW" sz="2400" dirty="0"/>
              </a:p>
              <a:p>
                <a:r>
                  <a:rPr lang="en-US" altLang="zh-TW" sz="2400" dirty="0"/>
                  <a:t>……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4651375"/>
              </a:xfrm>
              <a:blipFill>
                <a:blip r:embed="rId2"/>
                <a:stretch>
                  <a:fillRect l="-1005" t="-1835" b="-66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95935" y="2771993"/>
                <a:ext cx="7752700" cy="49545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the JS divergence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and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35" y="2771993"/>
                <a:ext cx="7752700" cy="495457"/>
              </a:xfrm>
              <a:prstGeom prst="rect">
                <a:avLst/>
              </a:prstGeom>
              <a:blipFill>
                <a:blip r:embed="rId3"/>
                <a:stretch>
                  <a:fillRect l="-157" t="-8537" b="-207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箭號: 向右 5"/>
          <p:cNvSpPr/>
          <p:nvPr/>
        </p:nvSpPr>
        <p:spPr>
          <a:xfrm>
            <a:off x="4623801" y="3679441"/>
            <a:ext cx="689113" cy="346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4197695" y="335987"/>
            <a:ext cx="4483655" cy="1582745"/>
            <a:chOff x="2242224" y="4536363"/>
            <a:chExt cx="4483655" cy="1582745"/>
          </a:xfrm>
        </p:grpSpPr>
        <p:cxnSp>
          <p:nvCxnSpPr>
            <p:cNvPr id="22" name="直線接點 21"/>
            <p:cNvCxnSpPr>
              <a:cxnSpLocks/>
            </p:cNvCxnSpPr>
            <p:nvPr/>
          </p:nvCxnSpPr>
          <p:spPr>
            <a:xfrm>
              <a:off x="2242224" y="4536363"/>
              <a:ext cx="1196775" cy="140218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>
              <a:cxnSpLocks/>
            </p:cNvCxnSpPr>
            <p:nvPr/>
          </p:nvCxnSpPr>
          <p:spPr>
            <a:xfrm>
              <a:off x="2281464" y="5418763"/>
              <a:ext cx="4337050" cy="6201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>
              <a:cxnSpLocks/>
            </p:cNvCxnSpPr>
            <p:nvPr/>
          </p:nvCxnSpPr>
          <p:spPr>
            <a:xfrm flipV="1">
              <a:off x="5793801" y="4749529"/>
              <a:ext cx="932078" cy="13695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單箭頭接點 24"/>
          <p:cNvCxnSpPr>
            <a:cxnSpLocks/>
          </p:cNvCxnSpPr>
          <p:nvPr/>
        </p:nvCxnSpPr>
        <p:spPr>
          <a:xfrm>
            <a:off x="3942524" y="2103612"/>
            <a:ext cx="47388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5054271" y="1358325"/>
            <a:ext cx="0" cy="7379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>
            <a:cxnSpLocks/>
          </p:cNvCxnSpPr>
          <p:nvPr/>
        </p:nvCxnSpPr>
        <p:spPr>
          <a:xfrm>
            <a:off x="7911771" y="1734632"/>
            <a:ext cx="0" cy="36898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cxnSpLocks/>
          </p:cNvCxnSpPr>
          <p:nvPr/>
        </p:nvCxnSpPr>
        <p:spPr>
          <a:xfrm>
            <a:off x="4518633" y="830279"/>
            <a:ext cx="0" cy="120763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>
            <a:cxnSpLocks/>
          </p:cNvCxnSpPr>
          <p:nvPr/>
        </p:nvCxnSpPr>
        <p:spPr>
          <a:xfrm>
            <a:off x="5598685" y="1358325"/>
            <a:ext cx="0" cy="762351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cxnSpLocks/>
          </p:cNvCxnSpPr>
          <p:nvPr/>
        </p:nvCxnSpPr>
        <p:spPr>
          <a:xfrm>
            <a:off x="6062052" y="1469460"/>
            <a:ext cx="0" cy="65121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橢圓 36"/>
          <p:cNvSpPr/>
          <p:nvPr/>
        </p:nvSpPr>
        <p:spPr>
          <a:xfrm>
            <a:off x="4423719" y="1972789"/>
            <a:ext cx="172278" cy="172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5510859" y="1976785"/>
            <a:ext cx="172278" cy="172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5982208" y="1976785"/>
            <a:ext cx="172278" cy="172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/>
          <p:cNvSpPr/>
          <p:nvPr/>
        </p:nvSpPr>
        <p:spPr>
          <a:xfrm>
            <a:off x="4613548" y="1963022"/>
            <a:ext cx="892704" cy="19592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/>
          <p:cNvSpPr/>
          <p:nvPr/>
        </p:nvSpPr>
        <p:spPr>
          <a:xfrm>
            <a:off x="5658635" y="1980108"/>
            <a:ext cx="341023" cy="17652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箭號: 向右 43"/>
          <p:cNvSpPr/>
          <p:nvPr/>
        </p:nvSpPr>
        <p:spPr>
          <a:xfrm>
            <a:off x="4624634" y="5507556"/>
            <a:ext cx="689113" cy="346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/>
              <p:cNvSpPr/>
              <p:nvPr/>
            </p:nvSpPr>
            <p:spPr>
              <a:xfrm>
                <a:off x="995935" y="4652263"/>
                <a:ext cx="7752700" cy="49545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the JS divergence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and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35" y="4652263"/>
                <a:ext cx="7752700" cy="495457"/>
              </a:xfrm>
              <a:prstGeom prst="rect">
                <a:avLst/>
              </a:prstGeom>
              <a:blipFill>
                <a:blip r:embed="rId4"/>
                <a:stretch>
                  <a:fillRect l="-157" t="-8537" b="-207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群組 4"/>
          <p:cNvGrpSpPr/>
          <p:nvPr/>
        </p:nvGrpSpPr>
        <p:grpSpPr>
          <a:xfrm>
            <a:off x="4399724" y="315697"/>
            <a:ext cx="4312399" cy="1189501"/>
            <a:chOff x="4167974" y="658914"/>
            <a:chExt cx="4312399" cy="11895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矩形 25"/>
                <p:cNvSpPr/>
                <p:nvPr/>
              </p:nvSpPr>
              <p:spPr>
                <a:xfrm>
                  <a:off x="4167974" y="665170"/>
                  <a:ext cx="4312399" cy="6537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𝑎𝑟𝑔</m:t>
                        </m:r>
                        <m:func>
                          <m:func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TW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80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altLang="zh-TW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zh-TW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280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e>
                            </m:func>
                          </m:e>
                        </m:func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26" name="矩形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7974" y="665170"/>
                  <a:ext cx="4312399" cy="6537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矩形 26"/>
            <p:cNvSpPr/>
            <p:nvPr/>
          </p:nvSpPr>
          <p:spPr>
            <a:xfrm>
              <a:off x="6433614" y="658914"/>
              <a:ext cx="1875499" cy="660025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/>
                <p:cNvSpPr/>
                <p:nvPr/>
              </p:nvSpPr>
              <p:spPr>
                <a:xfrm>
                  <a:off x="6894872" y="1325195"/>
                  <a:ext cx="100437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TW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oMath>
                    </m:oMathPara>
                  </a14:m>
                  <a:endParaRPr lang="zh-TW" altLang="en-US" sz="28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矩形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4872" y="1325195"/>
                  <a:ext cx="100437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字方塊 6"/>
          <p:cNvSpPr txBox="1"/>
          <p:nvPr/>
        </p:nvSpPr>
        <p:spPr>
          <a:xfrm>
            <a:off x="6713017" y="3634840"/>
            <a:ext cx="186096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Decrease JS</a:t>
            </a:r>
            <a:r>
              <a:rPr lang="zh-TW" altLang="en-US" sz="2400" dirty="0"/>
              <a:t> </a:t>
            </a:r>
            <a:r>
              <a:rPr lang="en-US" altLang="zh-TW" sz="2400" dirty="0"/>
              <a:t>divergence(?)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6713016" y="5564694"/>
            <a:ext cx="186096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Decrease JS</a:t>
            </a:r>
            <a:r>
              <a:rPr lang="zh-TW" altLang="en-US" sz="2400" dirty="0"/>
              <a:t> </a:t>
            </a:r>
            <a:r>
              <a:rPr lang="en-US" altLang="zh-TW" sz="2400" dirty="0"/>
              <a:t>divergence(?)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636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  <p:bldP spid="44" grpId="0" animBg="1"/>
      <p:bldP spid="45" grpId="0" animBg="1"/>
      <p:bldP spid="7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Algorithm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4651375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400" dirty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TW" sz="2400" baseline="30000" dirty="0"/>
              </a:p>
              <a:p>
                <a:r>
                  <a:rPr lang="en-US" altLang="zh-TW" sz="2400" dirty="0"/>
                  <a:t>Find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maximizing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altLang="zh-TW" sz="2400" dirty="0"/>
              </a:p>
              <a:p>
                <a:endParaRPr lang="en-US" altLang="zh-TW" sz="2400" dirty="0"/>
              </a:p>
              <a:p>
                <a:endParaRPr lang="en-US" altLang="zh-TW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type m:val="lin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2400" dirty="0"/>
                  <a:t>            </a:t>
                </a:r>
                <a:r>
                  <a:rPr lang="en-US" altLang="zh-TW" sz="2400" dirty="0"/>
                  <a:t>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TW" sz="2400" dirty="0"/>
              </a:p>
              <a:p>
                <a:endParaRPr lang="en-US" altLang="zh-TW" sz="2400" dirty="0"/>
              </a:p>
              <a:p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endParaRPr lang="en-US" altLang="zh-TW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4651375"/>
              </a:xfrm>
              <a:blipFill>
                <a:blip r:embed="rId3"/>
                <a:stretch>
                  <a:fillRect l="-1005" t="-18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95935" y="2771993"/>
                <a:ext cx="7752700" cy="49545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the JS divergence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and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35" y="2771993"/>
                <a:ext cx="7752700" cy="495457"/>
              </a:xfrm>
              <a:prstGeom prst="rect">
                <a:avLst/>
              </a:prstGeom>
              <a:blipFill>
                <a:blip r:embed="rId4"/>
                <a:stretch>
                  <a:fillRect l="-157" t="-8537" b="-207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箭號: 向右 5"/>
          <p:cNvSpPr/>
          <p:nvPr/>
        </p:nvSpPr>
        <p:spPr>
          <a:xfrm>
            <a:off x="4623801" y="3679441"/>
            <a:ext cx="689113" cy="346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4197695" y="335987"/>
            <a:ext cx="4483655" cy="1582745"/>
            <a:chOff x="2242224" y="4536363"/>
            <a:chExt cx="4483655" cy="1582745"/>
          </a:xfrm>
        </p:grpSpPr>
        <p:cxnSp>
          <p:nvCxnSpPr>
            <p:cNvPr id="22" name="直線接點 21"/>
            <p:cNvCxnSpPr>
              <a:cxnSpLocks/>
            </p:cNvCxnSpPr>
            <p:nvPr/>
          </p:nvCxnSpPr>
          <p:spPr>
            <a:xfrm>
              <a:off x="2242224" y="4536363"/>
              <a:ext cx="1196775" cy="140218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>
              <a:cxnSpLocks/>
            </p:cNvCxnSpPr>
            <p:nvPr/>
          </p:nvCxnSpPr>
          <p:spPr>
            <a:xfrm>
              <a:off x="2281464" y="5418763"/>
              <a:ext cx="4337050" cy="6201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>
              <a:cxnSpLocks/>
            </p:cNvCxnSpPr>
            <p:nvPr/>
          </p:nvCxnSpPr>
          <p:spPr>
            <a:xfrm flipV="1">
              <a:off x="5793801" y="4749529"/>
              <a:ext cx="932078" cy="13695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單箭頭接點 24"/>
          <p:cNvCxnSpPr>
            <a:cxnSpLocks/>
          </p:cNvCxnSpPr>
          <p:nvPr/>
        </p:nvCxnSpPr>
        <p:spPr>
          <a:xfrm>
            <a:off x="3942524" y="2103612"/>
            <a:ext cx="47388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5054271" y="1358325"/>
            <a:ext cx="0" cy="7379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>
            <a:cxnSpLocks/>
          </p:cNvCxnSpPr>
          <p:nvPr/>
        </p:nvCxnSpPr>
        <p:spPr>
          <a:xfrm>
            <a:off x="7911771" y="1734632"/>
            <a:ext cx="0" cy="36898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cxnSpLocks/>
          </p:cNvCxnSpPr>
          <p:nvPr/>
        </p:nvCxnSpPr>
        <p:spPr>
          <a:xfrm>
            <a:off x="4518633" y="830279"/>
            <a:ext cx="0" cy="120763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>
            <a:cxnSpLocks/>
          </p:cNvCxnSpPr>
          <p:nvPr/>
        </p:nvCxnSpPr>
        <p:spPr>
          <a:xfrm>
            <a:off x="5598685" y="1358325"/>
            <a:ext cx="0" cy="762351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cxnSpLocks/>
          </p:cNvCxnSpPr>
          <p:nvPr/>
        </p:nvCxnSpPr>
        <p:spPr>
          <a:xfrm>
            <a:off x="6062052" y="1469460"/>
            <a:ext cx="0" cy="65121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橢圓 36"/>
          <p:cNvSpPr/>
          <p:nvPr/>
        </p:nvSpPr>
        <p:spPr>
          <a:xfrm>
            <a:off x="4423719" y="1972789"/>
            <a:ext cx="172278" cy="172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5510859" y="1976785"/>
            <a:ext cx="172278" cy="172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5982208" y="1976785"/>
            <a:ext cx="172278" cy="172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/>
          <p:cNvSpPr/>
          <p:nvPr/>
        </p:nvSpPr>
        <p:spPr>
          <a:xfrm>
            <a:off x="4613548" y="1963022"/>
            <a:ext cx="892704" cy="19592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/>
          <p:cNvSpPr/>
          <p:nvPr/>
        </p:nvSpPr>
        <p:spPr>
          <a:xfrm>
            <a:off x="5658635" y="1980108"/>
            <a:ext cx="341023" cy="17652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4399724" y="315697"/>
            <a:ext cx="4312399" cy="1189501"/>
            <a:chOff x="4167974" y="658914"/>
            <a:chExt cx="4312399" cy="11895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矩形 25"/>
                <p:cNvSpPr/>
                <p:nvPr/>
              </p:nvSpPr>
              <p:spPr>
                <a:xfrm>
                  <a:off x="4167974" y="665170"/>
                  <a:ext cx="4312399" cy="6537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𝑎𝑟𝑔</m:t>
                        </m:r>
                        <m:func>
                          <m:func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TW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80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altLang="zh-TW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altLang="zh-TW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280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2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e>
                            </m:func>
                          </m:e>
                        </m:func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26" name="矩形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7974" y="665170"/>
                  <a:ext cx="4312399" cy="6537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矩形 26"/>
            <p:cNvSpPr/>
            <p:nvPr/>
          </p:nvSpPr>
          <p:spPr>
            <a:xfrm>
              <a:off x="6433614" y="658914"/>
              <a:ext cx="1875499" cy="660025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/>
                <p:cNvSpPr/>
                <p:nvPr/>
              </p:nvSpPr>
              <p:spPr>
                <a:xfrm>
                  <a:off x="6894872" y="1325195"/>
                  <a:ext cx="100437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TW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oMath>
                    </m:oMathPara>
                  </a14:m>
                  <a:endParaRPr lang="zh-TW" altLang="en-US" sz="28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矩形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4872" y="1325195"/>
                  <a:ext cx="100437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字方塊 6"/>
          <p:cNvSpPr txBox="1"/>
          <p:nvPr/>
        </p:nvSpPr>
        <p:spPr>
          <a:xfrm>
            <a:off x="6771025" y="3623026"/>
            <a:ext cx="186096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Decrease JS</a:t>
            </a:r>
            <a:r>
              <a:rPr lang="zh-TW" altLang="en-US" sz="2400" dirty="0"/>
              <a:t> </a:t>
            </a:r>
            <a:r>
              <a:rPr lang="en-US" altLang="zh-TW" sz="2400" dirty="0"/>
              <a:t>divergence(?)</a:t>
            </a:r>
            <a:endParaRPr lang="zh-TW" altLang="en-US" sz="2400" dirty="0"/>
          </a:p>
        </p:txBody>
      </p:sp>
      <p:cxnSp>
        <p:nvCxnSpPr>
          <p:cNvPr id="32" name="直線單箭頭接點 31"/>
          <p:cNvCxnSpPr>
            <a:cxnSpLocks/>
          </p:cNvCxnSpPr>
          <p:nvPr/>
        </p:nvCxnSpPr>
        <p:spPr>
          <a:xfrm>
            <a:off x="924070" y="6026528"/>
            <a:ext cx="2244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cxnSpLocks/>
          </p:cNvCxnSpPr>
          <p:nvPr/>
        </p:nvCxnSpPr>
        <p:spPr>
          <a:xfrm flipV="1">
            <a:off x="2058009" y="4535352"/>
            <a:ext cx="0" cy="1491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1222884" y="6102787"/>
                <a:ext cx="14436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400" dirty="0"/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884" y="6102787"/>
                <a:ext cx="1443665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手繪多邊形: 圖案 45"/>
          <p:cNvSpPr/>
          <p:nvPr/>
        </p:nvSpPr>
        <p:spPr>
          <a:xfrm>
            <a:off x="628650" y="4767926"/>
            <a:ext cx="2560320" cy="1103856"/>
          </a:xfrm>
          <a:custGeom>
            <a:avLst/>
            <a:gdLst>
              <a:gd name="connsiteX0" fmla="*/ 0 w 2560320"/>
              <a:gd name="connsiteY0" fmla="*/ 386404 h 1103856"/>
              <a:gd name="connsiteX1" fmla="*/ 815926 w 2560320"/>
              <a:gd name="connsiteY1" fmla="*/ 20644 h 1103856"/>
              <a:gd name="connsiteX2" fmla="*/ 1645920 w 2560320"/>
              <a:gd name="connsiteY2" fmla="*/ 935044 h 1103856"/>
              <a:gd name="connsiteX3" fmla="*/ 2194560 w 2560320"/>
              <a:gd name="connsiteY3" fmla="*/ 569284 h 1103856"/>
              <a:gd name="connsiteX4" fmla="*/ 2560320 w 2560320"/>
              <a:gd name="connsiteY4" fmla="*/ 1103856 h 110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320" h="1103856">
                <a:moveTo>
                  <a:pt x="0" y="386404"/>
                </a:moveTo>
                <a:cubicBezTo>
                  <a:pt x="270803" y="157804"/>
                  <a:pt x="541606" y="-70796"/>
                  <a:pt x="815926" y="20644"/>
                </a:cubicBezTo>
                <a:cubicBezTo>
                  <a:pt x="1090246" y="112084"/>
                  <a:pt x="1416148" y="843604"/>
                  <a:pt x="1645920" y="935044"/>
                </a:cubicBezTo>
                <a:cubicBezTo>
                  <a:pt x="1875692" y="1026484"/>
                  <a:pt x="2042160" y="541149"/>
                  <a:pt x="2194560" y="569284"/>
                </a:cubicBezTo>
                <a:cubicBezTo>
                  <a:pt x="2346960" y="597419"/>
                  <a:pt x="2453640" y="850637"/>
                  <a:pt x="2560320" y="1103856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1272991" y="4696232"/>
            <a:ext cx="140677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8" name="直線接點 47"/>
          <p:cNvCxnSpPr>
            <a:cxnSpLocks/>
          </p:cNvCxnSpPr>
          <p:nvPr/>
        </p:nvCxnSpPr>
        <p:spPr>
          <a:xfrm>
            <a:off x="1315941" y="4863345"/>
            <a:ext cx="0" cy="1150483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718342" y="5497570"/>
                <a:ext cx="5975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42" y="5497570"/>
                <a:ext cx="597599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線單箭頭接點 49"/>
          <p:cNvCxnSpPr>
            <a:cxnSpLocks/>
          </p:cNvCxnSpPr>
          <p:nvPr/>
        </p:nvCxnSpPr>
        <p:spPr>
          <a:xfrm>
            <a:off x="4016843" y="6076951"/>
            <a:ext cx="2244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cxnSpLocks/>
          </p:cNvCxnSpPr>
          <p:nvPr/>
        </p:nvCxnSpPr>
        <p:spPr>
          <a:xfrm flipV="1">
            <a:off x="5150782" y="4585775"/>
            <a:ext cx="0" cy="1491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/>
              <p:cNvSpPr/>
              <p:nvPr/>
            </p:nvSpPr>
            <p:spPr>
              <a:xfrm>
                <a:off x="4315657" y="6153210"/>
                <a:ext cx="14365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400" dirty="0"/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2" name="矩形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657" y="6153210"/>
                <a:ext cx="1436547" cy="461665"/>
              </a:xfrm>
              <a:prstGeom prst="rect">
                <a:avLst/>
              </a:prstGeom>
              <a:blipFill>
                <a:blip r:embed="rId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手繪多邊形: 圖案 52"/>
          <p:cNvSpPr/>
          <p:nvPr/>
        </p:nvSpPr>
        <p:spPr>
          <a:xfrm>
            <a:off x="3721423" y="4307912"/>
            <a:ext cx="2560320" cy="1614292"/>
          </a:xfrm>
          <a:custGeom>
            <a:avLst/>
            <a:gdLst>
              <a:gd name="connsiteX0" fmla="*/ 0 w 2560320"/>
              <a:gd name="connsiteY0" fmla="*/ 386404 h 1103856"/>
              <a:gd name="connsiteX1" fmla="*/ 815926 w 2560320"/>
              <a:gd name="connsiteY1" fmla="*/ 20644 h 1103856"/>
              <a:gd name="connsiteX2" fmla="*/ 1645920 w 2560320"/>
              <a:gd name="connsiteY2" fmla="*/ 935044 h 1103856"/>
              <a:gd name="connsiteX3" fmla="*/ 2194560 w 2560320"/>
              <a:gd name="connsiteY3" fmla="*/ 569284 h 1103856"/>
              <a:gd name="connsiteX4" fmla="*/ 2560320 w 2560320"/>
              <a:gd name="connsiteY4" fmla="*/ 1103856 h 1103856"/>
              <a:gd name="connsiteX0" fmla="*/ 0 w 2560320"/>
              <a:gd name="connsiteY0" fmla="*/ 1399997 h 2117449"/>
              <a:gd name="connsiteX1" fmla="*/ 815926 w 2560320"/>
              <a:gd name="connsiteY1" fmla="*/ 1034237 h 2117449"/>
              <a:gd name="connsiteX2" fmla="*/ 1645920 w 2560320"/>
              <a:gd name="connsiteY2" fmla="*/ 1948637 h 2117449"/>
              <a:gd name="connsiteX3" fmla="*/ 2131060 w 2560320"/>
              <a:gd name="connsiteY3" fmla="*/ 324 h 2117449"/>
              <a:gd name="connsiteX4" fmla="*/ 2560320 w 2560320"/>
              <a:gd name="connsiteY4" fmla="*/ 2117449 h 211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320" h="2117449">
                <a:moveTo>
                  <a:pt x="0" y="1399997"/>
                </a:moveTo>
                <a:cubicBezTo>
                  <a:pt x="270803" y="1171397"/>
                  <a:pt x="541606" y="942797"/>
                  <a:pt x="815926" y="1034237"/>
                </a:cubicBezTo>
                <a:cubicBezTo>
                  <a:pt x="1090246" y="1125677"/>
                  <a:pt x="1426731" y="2120956"/>
                  <a:pt x="1645920" y="1948637"/>
                </a:cubicBezTo>
                <a:cubicBezTo>
                  <a:pt x="1865109" y="1776318"/>
                  <a:pt x="1978660" y="-27811"/>
                  <a:pt x="2131060" y="324"/>
                </a:cubicBezTo>
                <a:cubicBezTo>
                  <a:pt x="2283460" y="28459"/>
                  <a:pt x="2453640" y="1864230"/>
                  <a:pt x="2560320" y="2117449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4353380" y="4958697"/>
            <a:ext cx="140677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5" name="直線接點 54"/>
          <p:cNvCxnSpPr>
            <a:cxnSpLocks/>
          </p:cNvCxnSpPr>
          <p:nvPr/>
        </p:nvCxnSpPr>
        <p:spPr>
          <a:xfrm>
            <a:off x="4408714" y="5080651"/>
            <a:ext cx="0" cy="98360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矩形 55"/>
              <p:cNvSpPr/>
              <p:nvPr/>
            </p:nvSpPr>
            <p:spPr>
              <a:xfrm>
                <a:off x="3811115" y="5547993"/>
                <a:ext cx="5975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6" name="矩形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115" y="5547993"/>
                <a:ext cx="59759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/>
              <p:cNvSpPr/>
              <p:nvPr/>
            </p:nvSpPr>
            <p:spPr>
              <a:xfrm>
                <a:off x="498762" y="4197034"/>
                <a:ext cx="16343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400" dirty="0"/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zh-TW" altLang="en-US" sz="2400" dirty="0"/>
                            <m:t> 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矩形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62" y="4197034"/>
                <a:ext cx="1634358" cy="461665"/>
              </a:xfrm>
              <a:prstGeom prst="rect">
                <a:avLst/>
              </a:prstGeom>
              <a:blipFill>
                <a:blip r:embed="rId11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矩形 58"/>
              <p:cNvSpPr/>
              <p:nvPr/>
            </p:nvSpPr>
            <p:spPr>
              <a:xfrm>
                <a:off x="3536201" y="4498322"/>
                <a:ext cx="16343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400" dirty="0"/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zh-TW" altLang="en-US" sz="2400" dirty="0"/>
                            <m:t> 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9" name="矩形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201" y="4498322"/>
                <a:ext cx="1634358" cy="461665"/>
              </a:xfrm>
              <a:prstGeom prst="rect">
                <a:avLst/>
              </a:prstGeom>
              <a:blipFill>
                <a:blip r:embed="rId1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橢圓 59"/>
          <p:cNvSpPr/>
          <p:nvPr/>
        </p:nvSpPr>
        <p:spPr>
          <a:xfrm>
            <a:off x="5758807" y="4237573"/>
            <a:ext cx="140677" cy="140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>
            <a:stCxn id="57" idx="3"/>
          </p:cNvCxnSpPr>
          <p:nvPr/>
        </p:nvCxnSpPr>
        <p:spPr>
          <a:xfrm>
            <a:off x="2133120" y="4427867"/>
            <a:ext cx="1403081" cy="33870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2322684" y="4135480"/>
            <a:ext cx="125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smaller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矩形 60"/>
              <p:cNvSpPr/>
              <p:nvPr/>
            </p:nvSpPr>
            <p:spPr>
              <a:xfrm>
                <a:off x="6466965" y="4673110"/>
                <a:ext cx="16343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400" dirty="0"/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zh-TW" altLang="en-US" sz="2400" dirty="0"/>
                            <m:t> 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1" name="矩形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965" y="4673110"/>
                <a:ext cx="1634358" cy="461665"/>
              </a:xfrm>
              <a:prstGeom prst="rect">
                <a:avLst/>
              </a:prstGeom>
              <a:blipFill>
                <a:blip r:embed="rId13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線單箭頭接點 61"/>
          <p:cNvCxnSpPr>
            <a:cxnSpLocks/>
          </p:cNvCxnSpPr>
          <p:nvPr/>
        </p:nvCxnSpPr>
        <p:spPr>
          <a:xfrm flipH="1" flipV="1">
            <a:off x="6013289" y="4445543"/>
            <a:ext cx="509523" cy="39425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字方塊 62"/>
          <p:cNvSpPr txBox="1"/>
          <p:nvPr/>
        </p:nvSpPr>
        <p:spPr>
          <a:xfrm>
            <a:off x="7678371" y="4632388"/>
            <a:ext cx="125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……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494345" y="5222228"/>
                <a:ext cx="23180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 dirty="0"/>
                  <a:t>Assume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345" y="5222228"/>
                <a:ext cx="2318007" cy="461665"/>
              </a:xfrm>
              <a:prstGeom prst="rect">
                <a:avLst/>
              </a:prstGeom>
              <a:blipFill>
                <a:blip r:embed="rId14"/>
                <a:stretch>
                  <a:fillRect l="-3937" t="-10667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/>
          <p:cNvSpPr/>
          <p:nvPr/>
        </p:nvSpPr>
        <p:spPr>
          <a:xfrm>
            <a:off x="6520158" y="5810712"/>
            <a:ext cx="2316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Don’t update G too much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46761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 practice …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>
                <a:noAutofit/>
              </a:bodyPr>
              <a:lstStyle/>
              <a:p>
                <a:r>
                  <a:rPr lang="en-US" altLang="zh-TW" sz="2400" dirty="0"/>
                  <a:t>Given G, how to compute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</m:oMath>
                </a14:m>
                <a:endParaRPr lang="en-US" altLang="zh-TW" sz="2400" dirty="0"/>
              </a:p>
              <a:p>
                <a:pPr lvl="1"/>
                <a:r>
                  <a:rPr lang="en-US" altLang="zh-TW" dirty="0"/>
                  <a:t>Sample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dirty="0"/>
                  <a:t>, sample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 from generator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</a:p>
              <a:p>
                <a:pPr lvl="1"/>
                <a:endParaRPr lang="en-US" altLang="zh-TW" sz="2800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pPr lvl="1"/>
                <a:endParaRPr lang="zh-TW" altLang="en-US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>
                <a:blip r:embed="rId2"/>
                <a:stretch>
                  <a:fillRect l="-1005" t="-18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89325" y="3194937"/>
                <a:ext cx="6959138" cy="1100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325" y="3194937"/>
                <a:ext cx="6959138" cy="11005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893694" y="3499870"/>
            <a:ext cx="139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Maximize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4644571" y="460976"/>
            <a:ext cx="3870779" cy="1133862"/>
            <a:chOff x="4644571" y="460976"/>
            <a:chExt cx="3870779" cy="1133862"/>
          </a:xfrm>
        </p:grpSpPr>
        <p:grpSp>
          <p:nvGrpSpPr>
            <p:cNvPr id="9" name="群組 8"/>
            <p:cNvGrpSpPr/>
            <p:nvPr/>
          </p:nvGrpSpPr>
          <p:grpSpPr>
            <a:xfrm>
              <a:off x="4896790" y="550789"/>
              <a:ext cx="3618560" cy="948199"/>
              <a:chOff x="4896790" y="550789"/>
              <a:chExt cx="3618560" cy="9481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文字方塊 6"/>
                  <p:cNvSpPr txBox="1"/>
                  <p:nvPr/>
                </p:nvSpPr>
                <p:spPr>
                  <a:xfrm>
                    <a:off x="4896790" y="550789"/>
                    <a:ext cx="3090783" cy="40395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7" name="文字方塊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6790" y="550789"/>
                    <a:ext cx="3090783" cy="40395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775" b="-23881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文字方塊 7"/>
                  <p:cNvSpPr txBox="1"/>
                  <p:nvPr/>
                </p:nvSpPr>
                <p:spPr>
                  <a:xfrm>
                    <a:off x="5303189" y="1069127"/>
                    <a:ext cx="3212161" cy="42986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8" name="文字方塊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3189" y="1069127"/>
                    <a:ext cx="3212161" cy="42986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矩形 9"/>
            <p:cNvSpPr/>
            <p:nvPr/>
          </p:nvSpPr>
          <p:spPr>
            <a:xfrm>
              <a:off x="4644571" y="460976"/>
              <a:ext cx="3870779" cy="113386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3430462" y="4950055"/>
            <a:ext cx="3718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Minimize </a:t>
            </a:r>
            <a:r>
              <a:rPr lang="en-US" altLang="zh-TW" sz="2400" dirty="0">
                <a:solidFill>
                  <a:srgbClr val="00B050"/>
                </a:solidFill>
              </a:rPr>
              <a:t>Cross-entropy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48798" y="4888713"/>
            <a:ext cx="6833234" cy="1466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59456" y="4492088"/>
            <a:ext cx="251198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Binary Classifier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552839" y="4920244"/>
            <a:ext cx="1940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Output is D(x)</a:t>
            </a:r>
            <a:endParaRPr lang="zh-TW" altLang="en-US" sz="2400" dirty="0"/>
          </a:p>
        </p:txBody>
      </p:sp>
      <p:grpSp>
        <p:nvGrpSpPr>
          <p:cNvPr id="5" name="群組 4"/>
          <p:cNvGrpSpPr/>
          <p:nvPr/>
        </p:nvGrpSpPr>
        <p:grpSpPr>
          <a:xfrm>
            <a:off x="1552839" y="5385805"/>
            <a:ext cx="6713427" cy="915538"/>
            <a:chOff x="1743036" y="5501774"/>
            <a:chExt cx="6713427" cy="915538"/>
          </a:xfrm>
        </p:grpSpPr>
        <p:sp>
          <p:nvSpPr>
            <p:cNvPr id="17" name="文字方塊 16"/>
            <p:cNvSpPr txBox="1"/>
            <p:nvPr/>
          </p:nvSpPr>
          <p:spPr>
            <a:xfrm>
              <a:off x="5330701" y="5509836"/>
              <a:ext cx="2936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00B050"/>
                  </a:solidFill>
                </a:rPr>
                <a:t>Minimize –log D(x)</a:t>
              </a:r>
              <a:endParaRPr lang="zh-TW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752015" y="5501774"/>
              <a:ext cx="3521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If x is a positive example</a:t>
              </a:r>
              <a:endParaRPr lang="zh-TW" altLang="en-US" sz="2400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1743036" y="5905958"/>
              <a:ext cx="3521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If x is a negative example</a:t>
              </a:r>
              <a:endParaRPr lang="zh-TW" altLang="en-US" sz="2400" dirty="0"/>
            </a:p>
          </p:txBody>
        </p:sp>
        <p:sp>
          <p:nvSpPr>
            <p:cNvPr id="21" name="箭號: 向右 20"/>
            <p:cNvSpPr/>
            <p:nvPr/>
          </p:nvSpPr>
          <p:spPr>
            <a:xfrm>
              <a:off x="4997053" y="5557500"/>
              <a:ext cx="571500" cy="3406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箭號: 向右 21"/>
            <p:cNvSpPr/>
            <p:nvPr/>
          </p:nvSpPr>
          <p:spPr>
            <a:xfrm>
              <a:off x="4988074" y="5996005"/>
              <a:ext cx="571500" cy="3406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5519580" y="5955647"/>
              <a:ext cx="2936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00B050"/>
                  </a:solidFill>
                </a:rPr>
                <a:t>Minimize –log(1-D(x))</a:t>
              </a:r>
              <a:endParaRPr lang="zh-TW" altLang="en-US" sz="24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6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4" grpId="0"/>
      <p:bldP spid="15" grpId="0" animBg="1"/>
      <p:bldP spid="16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270872" y="3051726"/>
                <a:ext cx="39647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872" y="3051726"/>
                <a:ext cx="3964740" cy="461665"/>
              </a:xfrm>
              <a:prstGeom prst="rect">
                <a:avLst/>
              </a:prstGeom>
              <a:blipFill>
                <a:blip r:embed="rId2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847312" y="3690346"/>
                <a:ext cx="412144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12" y="3690346"/>
                <a:ext cx="4121448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866237" y="2453265"/>
                <a:ext cx="77968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D is a binary classifier (can be deep) with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37" y="2453265"/>
                <a:ext cx="7796899" cy="461665"/>
              </a:xfrm>
              <a:prstGeom prst="rect">
                <a:avLst/>
              </a:prstGeom>
              <a:blipFill>
                <a:blip r:embed="rId4"/>
                <a:stretch>
                  <a:fillRect l="-1173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/>
          <p:cNvSpPr/>
          <p:nvPr/>
        </p:nvSpPr>
        <p:spPr>
          <a:xfrm>
            <a:off x="5267895" y="3120523"/>
            <a:ext cx="571500" cy="340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/>
          <p:cNvSpPr/>
          <p:nvPr/>
        </p:nvSpPr>
        <p:spPr>
          <a:xfrm>
            <a:off x="5267895" y="3722075"/>
            <a:ext cx="571500" cy="340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933729" y="3072735"/>
            <a:ext cx="3534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Positive examples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933729" y="3690345"/>
            <a:ext cx="3534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Negative examples</a:t>
            </a:r>
            <a:endParaRPr lang="zh-TW" altLang="en-US" sz="24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910376" y="5490751"/>
            <a:ext cx="8354769" cy="1100558"/>
            <a:chOff x="628650" y="3341859"/>
            <a:chExt cx="8354769" cy="11005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15"/>
                <p:cNvSpPr/>
                <p:nvPr/>
              </p:nvSpPr>
              <p:spPr>
                <a:xfrm>
                  <a:off x="2024281" y="3341859"/>
                  <a:ext cx="6959138" cy="11005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𝑙𝑜𝑔𝐷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d>
                                  <m:d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TW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TW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矩形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4281" y="3341859"/>
                  <a:ext cx="6959138" cy="110055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文字方塊 16"/>
            <p:cNvSpPr txBox="1"/>
            <p:nvPr/>
          </p:nvSpPr>
          <p:spPr>
            <a:xfrm>
              <a:off x="628650" y="3646792"/>
              <a:ext cx="1395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0000FF"/>
                  </a:solidFill>
                </a:rPr>
                <a:t>Maximize</a:t>
              </a:r>
              <a:endParaRPr lang="zh-TW" alt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944527" y="4615455"/>
            <a:ext cx="139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Minimize 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2381564" y="4317006"/>
                <a:ext cx="6117829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564" y="4317006"/>
                <a:ext cx="6117829" cy="11005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/>
          <p:nvPr/>
        </p:nvSpPr>
        <p:spPr>
          <a:xfrm>
            <a:off x="3329734" y="788672"/>
            <a:ext cx="3718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Minimize </a:t>
            </a:r>
            <a:r>
              <a:rPr lang="en-US" altLang="zh-TW" sz="2400" dirty="0">
                <a:solidFill>
                  <a:srgbClr val="00B050"/>
                </a:solidFill>
              </a:rPr>
              <a:t>Cross-entropy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348070" y="727330"/>
            <a:ext cx="6833234" cy="1466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1058728" y="330705"/>
            <a:ext cx="251198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Binary Classifier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1452111" y="758861"/>
            <a:ext cx="1940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Output is f(x)</a:t>
            </a:r>
            <a:endParaRPr lang="zh-TW" altLang="en-US" sz="2400" dirty="0"/>
          </a:p>
        </p:txBody>
      </p:sp>
      <p:grpSp>
        <p:nvGrpSpPr>
          <p:cNvPr id="32" name="群組 31"/>
          <p:cNvGrpSpPr/>
          <p:nvPr/>
        </p:nvGrpSpPr>
        <p:grpSpPr>
          <a:xfrm>
            <a:off x="1452111" y="1224422"/>
            <a:ext cx="6713427" cy="915538"/>
            <a:chOff x="1743036" y="5501774"/>
            <a:chExt cx="6713427" cy="915538"/>
          </a:xfrm>
        </p:grpSpPr>
        <p:sp>
          <p:nvSpPr>
            <p:cNvPr id="33" name="文字方塊 32"/>
            <p:cNvSpPr txBox="1"/>
            <p:nvPr/>
          </p:nvSpPr>
          <p:spPr>
            <a:xfrm>
              <a:off x="5330701" y="5509836"/>
              <a:ext cx="2936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00B050"/>
                  </a:solidFill>
                </a:rPr>
                <a:t>Minimize –log f(x)</a:t>
              </a:r>
              <a:endParaRPr lang="zh-TW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1752015" y="5501774"/>
              <a:ext cx="3521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If x is a positive example</a:t>
              </a:r>
              <a:endParaRPr lang="zh-TW" altLang="en-US" sz="2400" dirty="0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1743036" y="5905958"/>
              <a:ext cx="3521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If x is a negative example</a:t>
              </a:r>
              <a:endParaRPr lang="zh-TW" altLang="en-US" sz="2400" dirty="0"/>
            </a:p>
          </p:txBody>
        </p:sp>
        <p:sp>
          <p:nvSpPr>
            <p:cNvPr id="36" name="箭號: 向右 35"/>
            <p:cNvSpPr/>
            <p:nvPr/>
          </p:nvSpPr>
          <p:spPr>
            <a:xfrm>
              <a:off x="4997053" y="5557500"/>
              <a:ext cx="571500" cy="3406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箭號: 向右 36"/>
            <p:cNvSpPr/>
            <p:nvPr/>
          </p:nvSpPr>
          <p:spPr>
            <a:xfrm>
              <a:off x="4988074" y="5996005"/>
              <a:ext cx="571500" cy="3406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5519580" y="5955647"/>
              <a:ext cx="2936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00B050"/>
                  </a:solidFill>
                </a:rPr>
                <a:t>Minimize –log(1-f(x))</a:t>
              </a:r>
              <a:endParaRPr lang="zh-TW" altLang="en-US" sz="2400" dirty="0">
                <a:solidFill>
                  <a:srgbClr val="00B05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 rot="5400000">
                <a:off x="710801" y="5171343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10801" y="5171343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60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/>
      <p:bldP spid="15" grpId="0"/>
      <p:bldP spid="26" grpId="0"/>
      <p:bldP spid="27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907085" y="720857"/>
                <a:ext cx="8236915" cy="5988944"/>
              </a:xfrm>
            </p:spPr>
            <p:txBody>
              <a:bodyPr>
                <a:noAutofit/>
              </a:bodyPr>
              <a:lstStyle/>
              <a:p>
                <a:r>
                  <a:rPr lang="en-US" altLang="zh-TW" sz="2400" dirty="0"/>
                  <a:t>In each training iteration:</a:t>
                </a:r>
              </a:p>
              <a:p>
                <a:pPr lvl="1"/>
                <a:r>
                  <a:rPr lang="en-US" altLang="zh-TW" dirty="0"/>
                  <a:t>Sample m examples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 from data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TW" dirty="0"/>
              </a:p>
              <a:p>
                <a:pPr lvl="1"/>
                <a:r>
                  <a:rPr lang="en-US" altLang="zh-TW" dirty="0"/>
                  <a:t>Sample m noise samples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 from the prior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𝑝𝑟𝑖𝑜𝑟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altLang="zh-TW" dirty="0"/>
              </a:p>
              <a:p>
                <a:pPr lvl="1"/>
                <a:r>
                  <a:rPr lang="en-US" altLang="zh-TW" dirty="0"/>
                  <a:t>Obtaining generated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dirty="0"/>
              </a:p>
              <a:p>
                <a:pPr lvl="1"/>
                <a:r>
                  <a:rPr lang="en-US" altLang="zh-TW" dirty="0"/>
                  <a:t>Update discriminator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TW" dirty="0"/>
                  <a:t> to maximize 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𝑙𝑜𝑔𝐷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altLang="zh-TW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𝑙𝑜𝑔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altLang="zh-TW" sz="2400" b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sz="2400" b="0" i="1" smtClean="0">
                        <a:latin typeface="Cambria Math" panose="02040503050406030204" pitchFamily="18" charset="0"/>
                      </a:rPr>
                      <m:t>𝜂𝛻</m:t>
                    </m:r>
                    <m:acc>
                      <m:accPr>
                        <m:chr m:val="̃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d>
                      <m:d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altLang="zh-TW" sz="2400" dirty="0"/>
              </a:p>
              <a:p>
                <a:pPr lvl="1"/>
                <a:r>
                  <a:rPr lang="en-US" altLang="zh-TW" dirty="0"/>
                  <a:t>Sample another m noise samples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/>
                  <a:t> from the prior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𝑝𝑟𝑖𝑜𝑟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altLang="zh-TW" dirty="0"/>
              </a:p>
              <a:p>
                <a:pPr lvl="1"/>
                <a:r>
                  <a:rPr lang="en-US" altLang="zh-TW" dirty="0"/>
                  <a:t>Update generator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TW" dirty="0"/>
                  <a:t> to minimize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𝑙𝑜𝑔𝐷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altLang="zh-TW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𝑙𝑜𝑔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altLang="zh-TW" sz="24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𝜂𝛻</m:t>
                    </m:r>
                    <m:acc>
                      <m:accPr>
                        <m:chr m:val="̃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endParaRPr lang="en-US" altLang="zh-TW" sz="2400" dirty="0"/>
              </a:p>
              <a:p>
                <a:pPr lvl="2"/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7085" y="720857"/>
                <a:ext cx="8236915" cy="5988944"/>
              </a:xfrm>
              <a:blipFill>
                <a:blip r:embed="rId3"/>
                <a:stretch>
                  <a:fillRect l="-1036" t="-14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21858" y="42066"/>
            <a:ext cx="392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Algorithm</a:t>
            </a:r>
            <a:endParaRPr lang="zh-TW" altLang="en-US" sz="3200" b="1" i="1" u="sng" dirty="0"/>
          </a:p>
        </p:txBody>
      </p:sp>
      <p:sp>
        <p:nvSpPr>
          <p:cNvPr id="8" name="矩形 7"/>
          <p:cNvSpPr/>
          <p:nvPr/>
        </p:nvSpPr>
        <p:spPr>
          <a:xfrm>
            <a:off x="1640112" y="1117600"/>
            <a:ext cx="7297411" cy="329474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63748" y="3260295"/>
            <a:ext cx="1119011" cy="83099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70C0"/>
                </a:solidFill>
              </a:rPr>
              <a:t>Repeat k times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10699" y="2349472"/>
            <a:ext cx="1425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70C0"/>
                </a:solidFill>
              </a:rPr>
              <a:t>Learning </a:t>
            </a:r>
          </a:p>
          <a:p>
            <a:pPr algn="ctr"/>
            <a:r>
              <a:rPr lang="en-US" altLang="zh-TW" sz="2400" dirty="0">
                <a:solidFill>
                  <a:srgbClr val="0070C0"/>
                </a:solidFill>
              </a:rPr>
              <a:t>D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40112" y="4427246"/>
            <a:ext cx="7297411" cy="22825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10699" y="5015561"/>
            <a:ext cx="1425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Learning </a:t>
            </a:r>
          </a:p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G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2698954" y="5897000"/>
            <a:ext cx="21680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075145" y="-27519"/>
                <a:ext cx="3919651" cy="491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TW" sz="2400" dirty="0"/>
                  <a:t> for D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for G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145" y="-27519"/>
                <a:ext cx="3919651" cy="491738"/>
              </a:xfrm>
              <a:prstGeom prst="rect">
                <a:avLst/>
              </a:prstGeom>
              <a:blipFill>
                <a:blip r:embed="rId4"/>
                <a:stretch>
                  <a:fillRect l="-2333" t="-8642" r="-1400" b="-2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7075282" y="434079"/>
                <a:ext cx="1862241" cy="57355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282" y="434079"/>
                <a:ext cx="1862241" cy="573555"/>
              </a:xfrm>
              <a:prstGeom prst="rect">
                <a:avLst/>
              </a:prstGeom>
              <a:blipFill>
                <a:blip r:embed="rId5"/>
                <a:stretch>
                  <a:fillRect b="-3158"/>
                </a:stretch>
              </a:blipFill>
              <a:ln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5090129" y="349955"/>
            <a:ext cx="2222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only find  lower found of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5090130" y="420587"/>
            <a:ext cx="3847394" cy="69701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63747" y="5822473"/>
            <a:ext cx="1119011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Only Once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1" grpId="0"/>
      <p:bldP spid="13" grpId="0" animBg="1"/>
      <p:bldP spid="14" grpId="0"/>
      <p:bldP spid="5" grpId="0"/>
      <p:bldP spid="12" grpId="0" animBg="1"/>
      <p:bldP spid="2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94" y="5112971"/>
            <a:ext cx="914400" cy="9144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Generation</a:t>
            </a:r>
            <a:endParaRPr lang="zh-TW" altLang="en-US" dirty="0"/>
          </a:p>
        </p:txBody>
      </p:sp>
      <p:pic>
        <p:nvPicPr>
          <p:cNvPr id="4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00" y="4018885"/>
            <a:ext cx="1969208" cy="25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6763662" y="5207950"/>
            <a:ext cx="174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Drawing?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6" y="5731170"/>
            <a:ext cx="914400" cy="9144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69" y="4258170"/>
            <a:ext cx="914400" cy="9144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1" y="4287858"/>
            <a:ext cx="914400" cy="9144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76" y="4749170"/>
            <a:ext cx="914400" cy="9144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88" y="5731170"/>
            <a:ext cx="914400" cy="9144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86" y="5187858"/>
            <a:ext cx="914400" cy="9144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78" y="4749170"/>
            <a:ext cx="914400" cy="91440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80" y="5731170"/>
            <a:ext cx="914400" cy="91440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82" y="5390058"/>
            <a:ext cx="914400" cy="9144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69" y="4524714"/>
            <a:ext cx="914400" cy="914400"/>
          </a:xfrm>
          <a:prstGeom prst="rect">
            <a:avLst/>
          </a:prstGeom>
        </p:spPr>
      </p:pic>
      <p:sp>
        <p:nvSpPr>
          <p:cNvPr id="34" name="箭號: 向右 33"/>
          <p:cNvSpPr/>
          <p:nvPr/>
        </p:nvSpPr>
        <p:spPr>
          <a:xfrm>
            <a:off x="6198043" y="5012360"/>
            <a:ext cx="609600" cy="839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35" y="1281740"/>
            <a:ext cx="1969208" cy="25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/>
          <p:cNvSpPr txBox="1"/>
          <p:nvPr/>
        </p:nvSpPr>
        <p:spPr>
          <a:xfrm>
            <a:off x="6735191" y="2262882"/>
            <a:ext cx="174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Writing Poems?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9" name="箭號: 向右 48"/>
          <p:cNvSpPr/>
          <p:nvPr/>
        </p:nvSpPr>
        <p:spPr>
          <a:xfrm>
            <a:off x="6164565" y="2248114"/>
            <a:ext cx="609600" cy="839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5704113" y="92985"/>
            <a:ext cx="3317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http://www.rb139.com/index.php?s=/Lot/44547</a:t>
            </a:r>
          </a:p>
        </p:txBody>
      </p:sp>
      <p:pic>
        <p:nvPicPr>
          <p:cNvPr id="19460" name="Picture 4" descr="「唐詩三百首」的圖片搜尋結果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84" y="1380378"/>
            <a:ext cx="3288967" cy="269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 animBg="1"/>
      <p:bldP spid="38" grpId="0"/>
      <p:bldP spid="4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Objective Function for Generator</a:t>
            </a:r>
            <a:br>
              <a:rPr lang="en-US" altLang="zh-TW" dirty="0"/>
            </a:br>
            <a:r>
              <a:rPr lang="en-US" altLang="zh-TW" dirty="0"/>
              <a:t>in Real Implementation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37746" y="2227994"/>
                <a:ext cx="3610219" cy="4713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746" y="2227994"/>
                <a:ext cx="3610219" cy="4713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036315" y="4091482"/>
                <a:ext cx="3826112" cy="501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15" y="4091482"/>
                <a:ext cx="3826112" cy="5014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1407803" y="4826305"/>
            <a:ext cx="4068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Real implementation: </a:t>
            </a:r>
          </a:p>
          <a:p>
            <a:r>
              <a:rPr lang="en-US" altLang="zh-TW" sz="2800" dirty="0"/>
              <a:t>label x from P</a:t>
            </a:r>
            <a:r>
              <a:rPr lang="en-US" altLang="zh-TW" sz="2800" baseline="-25000" dirty="0"/>
              <a:t>G</a:t>
            </a:r>
            <a:r>
              <a:rPr lang="en-US" altLang="zh-TW" sz="2800" dirty="0"/>
              <a:t> as positive</a:t>
            </a:r>
            <a:endParaRPr lang="zh-TW" altLang="en-US" sz="28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379" y="1441780"/>
            <a:ext cx="2371725" cy="5246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942779" y="2255939"/>
                <a:ext cx="1863908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779" y="2255939"/>
                <a:ext cx="1863908" cy="509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5589459" y="4888143"/>
                <a:ext cx="2170659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459" y="4888143"/>
                <a:ext cx="2170659" cy="5091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840419" y="2861742"/>
                <a:ext cx="3749040" cy="501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419" y="2861742"/>
                <a:ext cx="3749040" cy="5014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接點 14"/>
          <p:cNvCxnSpPr>
            <a:cxnSpLocks/>
          </p:cNvCxnSpPr>
          <p:nvPr/>
        </p:nvCxnSpPr>
        <p:spPr>
          <a:xfrm>
            <a:off x="1840419" y="2493552"/>
            <a:ext cx="268428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611256" y="4213110"/>
                <a:ext cx="9040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256" y="4213110"/>
                <a:ext cx="90409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/>
          <p:cNvSpPr txBox="1"/>
          <p:nvPr/>
        </p:nvSpPr>
        <p:spPr>
          <a:xfrm>
            <a:off x="2017986" y="3434164"/>
            <a:ext cx="3118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dirty="0">
                <a:solidFill>
                  <a:srgbClr val="0000FF"/>
                </a:solidFill>
              </a:rPr>
              <a:t>Slow at the beginning</a:t>
            </a:r>
            <a:endParaRPr lang="zh-TW" altLang="en-US" sz="25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1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The code used in demo from:</a:t>
            </a:r>
          </a:p>
          <a:p>
            <a:pPr lvl="1"/>
            <a:r>
              <a:rPr lang="en-US" altLang="zh-TW" dirty="0"/>
              <a:t>https://github.com/osh/KerasGAN/blob/master/MNIST_CNN_GAN_v2.ipynb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37" y="2994805"/>
            <a:ext cx="3539613" cy="353961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4" y="3217325"/>
            <a:ext cx="3991070" cy="30945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4270" y="2994804"/>
            <a:ext cx="8219928" cy="353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236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Issue about Evaluating the Divergence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941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Evaluating JS divergence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561"/>
            <a:ext cx="9144000" cy="360967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8650" y="5870504"/>
            <a:ext cx="8084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Lucida Grande"/>
              </a:rPr>
              <a:t>Martin </a:t>
            </a:r>
            <a:r>
              <a:rPr lang="en-US" altLang="zh-TW" dirty="0" err="1">
                <a:latin typeface="Lucida Grande"/>
              </a:rPr>
              <a:t>Arjovsky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Léon </a:t>
            </a:r>
            <a:r>
              <a:rPr lang="en-US" altLang="zh-TW" dirty="0" err="1">
                <a:latin typeface="Lucida Grande"/>
              </a:rPr>
              <a:t>Bottou</a:t>
            </a:r>
            <a:r>
              <a:rPr lang="en-US" altLang="zh-TW" dirty="0">
                <a:latin typeface="Lucida Grande"/>
              </a:rPr>
              <a:t>, </a:t>
            </a:r>
            <a:r>
              <a:rPr lang="en-US" altLang="zh-TW" dirty="0"/>
              <a:t>Towards Principled Methods for Training Generative Adversarial Networks,</a:t>
            </a:r>
            <a:r>
              <a:rPr lang="zh-TW" altLang="en-US" dirty="0"/>
              <a:t> </a:t>
            </a:r>
            <a:r>
              <a:rPr lang="en-US" altLang="zh-TW" dirty="0"/>
              <a:t>2017, </a:t>
            </a:r>
            <a:r>
              <a:rPr lang="en-US" altLang="zh-TW" dirty="0" err="1"/>
              <a:t>arXiv</a:t>
            </a:r>
            <a:r>
              <a:rPr lang="en-US" altLang="zh-TW" dirty="0"/>
              <a:t> preprint</a:t>
            </a:r>
          </a:p>
        </p:txBody>
      </p:sp>
    </p:spTree>
    <p:extLst>
      <p:ext uri="{BB962C8B-B14F-4D97-AF65-F5344CB8AC3E}">
        <p14:creationId xmlns:p14="http://schemas.microsoft.com/office/powerpoint/2010/main" val="4228105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Evaluating JS divergence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JS divergence estimated by discriminator telling little information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792738" y="704741"/>
            <a:ext cx="1993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https://arxiv.org/abs/1701.07875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2" y="2918171"/>
            <a:ext cx="4438650" cy="28765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57" y="2922194"/>
            <a:ext cx="4447761" cy="285927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011063" y="5913045"/>
            <a:ext cx="267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Weak Generator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616194" y="5963405"/>
            <a:ext cx="267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Strong Generator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16366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Discriminator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628650" y="3133888"/>
                <a:ext cx="6689588" cy="507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2+2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𝐽𝑆𝐷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133888"/>
                <a:ext cx="6689588" cy="5076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91552" y="4287764"/>
            <a:ext cx="593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Reason 1. Approximate by sampling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01571" y="1601789"/>
                <a:ext cx="6370847" cy="430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71" y="1601789"/>
                <a:ext cx="6370847" cy="430374"/>
              </a:xfrm>
              <a:prstGeom prst="rect">
                <a:avLst/>
              </a:prstGeom>
              <a:blipFill>
                <a:blip r:embed="rId3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3470249" y="1273861"/>
            <a:ext cx="41674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708298" y="1275450"/>
            <a:ext cx="41674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280138" y="3125692"/>
            <a:ext cx="58622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= 0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966902" y="2027164"/>
                <a:ext cx="6959138" cy="1100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02" y="2027164"/>
                <a:ext cx="6959138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/>
          <p:cNvSpPr txBox="1"/>
          <p:nvPr/>
        </p:nvSpPr>
        <p:spPr>
          <a:xfrm>
            <a:off x="5327305" y="3567664"/>
            <a:ext cx="76869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log2</a:t>
            </a:r>
            <a:endParaRPr lang="zh-TW" altLang="en-US" sz="2400" dirty="0"/>
          </a:p>
        </p:txBody>
      </p:sp>
      <p:cxnSp>
        <p:nvCxnSpPr>
          <p:cNvPr id="17" name="直線接點 16"/>
          <p:cNvCxnSpPr/>
          <p:nvPr/>
        </p:nvCxnSpPr>
        <p:spPr>
          <a:xfrm>
            <a:off x="4343400" y="3516864"/>
            <a:ext cx="272901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/>
          <p:cNvSpPr/>
          <p:nvPr/>
        </p:nvSpPr>
        <p:spPr>
          <a:xfrm rot="19458542">
            <a:off x="4342545" y="4677532"/>
            <a:ext cx="2921000" cy="1542686"/>
          </a:xfrm>
          <a:prstGeom prst="ellipse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75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 rot="1662803">
            <a:off x="5422333" y="4596300"/>
            <a:ext cx="3094691" cy="1632317"/>
          </a:xfrm>
          <a:prstGeom prst="ellipse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  <a:alpha val="75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4837044" y="5936974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5522379" y="5936974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5172553" y="5407549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6397190" y="5300471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5820660" y="4743252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6553342" y="4708988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5995026" y="5183732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6211660" y="4478155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6936581" y="4894518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7094608" y="5652869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886888" y="5936974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7648571" y="6008180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7817636" y="5464441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5530507" y="5593079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手繪多邊形: 圖案 33"/>
          <p:cNvSpPr/>
          <p:nvPr/>
        </p:nvSpPr>
        <p:spPr>
          <a:xfrm>
            <a:off x="5836209" y="4224673"/>
            <a:ext cx="1041669" cy="2348405"/>
          </a:xfrm>
          <a:custGeom>
            <a:avLst/>
            <a:gdLst>
              <a:gd name="connsiteX0" fmla="*/ 1041669 w 1041669"/>
              <a:gd name="connsiteY0" fmla="*/ 55779 h 2348405"/>
              <a:gd name="connsiteX1" fmla="*/ 1015165 w 1041669"/>
              <a:gd name="connsiteY1" fmla="*/ 532857 h 2348405"/>
              <a:gd name="connsiteX2" fmla="*/ 975408 w 1041669"/>
              <a:gd name="connsiteY2" fmla="*/ 797901 h 2348405"/>
              <a:gd name="connsiteX3" fmla="*/ 948904 w 1041669"/>
              <a:gd name="connsiteY3" fmla="*/ 1076197 h 2348405"/>
              <a:gd name="connsiteX4" fmla="*/ 909148 w 1041669"/>
              <a:gd name="connsiteY4" fmla="*/ 1261727 h 2348405"/>
              <a:gd name="connsiteX5" fmla="*/ 776626 w 1041669"/>
              <a:gd name="connsiteY5" fmla="*/ 1420753 h 2348405"/>
              <a:gd name="connsiteX6" fmla="*/ 564591 w 1041669"/>
              <a:gd name="connsiteY6" fmla="*/ 1420753 h 2348405"/>
              <a:gd name="connsiteX7" fmla="*/ 471826 w 1041669"/>
              <a:gd name="connsiteY7" fmla="*/ 1407501 h 2348405"/>
              <a:gd name="connsiteX8" fmla="*/ 432069 w 1041669"/>
              <a:gd name="connsiteY8" fmla="*/ 1248475 h 2348405"/>
              <a:gd name="connsiteX9" fmla="*/ 511582 w 1041669"/>
              <a:gd name="connsiteY9" fmla="*/ 930423 h 2348405"/>
              <a:gd name="connsiteX10" fmla="*/ 577843 w 1041669"/>
              <a:gd name="connsiteY10" fmla="*/ 572614 h 2348405"/>
              <a:gd name="connsiteX11" fmla="*/ 670608 w 1041669"/>
              <a:gd name="connsiteY11" fmla="*/ 440092 h 2348405"/>
              <a:gd name="connsiteX12" fmla="*/ 697113 w 1041669"/>
              <a:gd name="connsiteY12" fmla="*/ 161797 h 2348405"/>
              <a:gd name="connsiteX13" fmla="*/ 657356 w 1041669"/>
              <a:gd name="connsiteY13" fmla="*/ 2770 h 2348405"/>
              <a:gd name="connsiteX14" fmla="*/ 312800 w 1041669"/>
              <a:gd name="connsiteY14" fmla="*/ 69031 h 2348405"/>
              <a:gd name="connsiteX15" fmla="*/ 273043 w 1041669"/>
              <a:gd name="connsiteY15" fmla="*/ 175049 h 2348405"/>
              <a:gd name="connsiteX16" fmla="*/ 286295 w 1041669"/>
              <a:gd name="connsiteY16" fmla="*/ 453344 h 2348405"/>
              <a:gd name="connsiteX17" fmla="*/ 286295 w 1041669"/>
              <a:gd name="connsiteY17" fmla="*/ 665379 h 2348405"/>
              <a:gd name="connsiteX18" fmla="*/ 180278 w 1041669"/>
              <a:gd name="connsiteY18" fmla="*/ 837657 h 2348405"/>
              <a:gd name="connsiteX19" fmla="*/ 87513 w 1041669"/>
              <a:gd name="connsiteY19" fmla="*/ 970179 h 2348405"/>
              <a:gd name="connsiteX20" fmla="*/ 34504 w 1041669"/>
              <a:gd name="connsiteY20" fmla="*/ 1049692 h 2348405"/>
              <a:gd name="connsiteX21" fmla="*/ 8000 w 1041669"/>
              <a:gd name="connsiteY21" fmla="*/ 1274979 h 2348405"/>
              <a:gd name="connsiteX22" fmla="*/ 180278 w 1041669"/>
              <a:gd name="connsiteY22" fmla="*/ 1566527 h 2348405"/>
              <a:gd name="connsiteX23" fmla="*/ 538087 w 1041669"/>
              <a:gd name="connsiteY23" fmla="*/ 1911084 h 2348405"/>
              <a:gd name="connsiteX24" fmla="*/ 538087 w 1041669"/>
              <a:gd name="connsiteY24" fmla="*/ 2070110 h 2348405"/>
              <a:gd name="connsiteX25" fmla="*/ 591095 w 1041669"/>
              <a:gd name="connsiteY25" fmla="*/ 2348405 h 234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41669" h="2348405">
                <a:moveTo>
                  <a:pt x="1041669" y="55779"/>
                </a:moveTo>
                <a:cubicBezTo>
                  <a:pt x="1033939" y="232474"/>
                  <a:pt x="1026209" y="409170"/>
                  <a:pt x="1015165" y="532857"/>
                </a:cubicBezTo>
                <a:cubicBezTo>
                  <a:pt x="1004121" y="656544"/>
                  <a:pt x="986451" y="707344"/>
                  <a:pt x="975408" y="797901"/>
                </a:cubicBezTo>
                <a:cubicBezTo>
                  <a:pt x="964365" y="888458"/>
                  <a:pt x="959947" y="998893"/>
                  <a:pt x="948904" y="1076197"/>
                </a:cubicBezTo>
                <a:cubicBezTo>
                  <a:pt x="937861" y="1153501"/>
                  <a:pt x="937861" y="1204301"/>
                  <a:pt x="909148" y="1261727"/>
                </a:cubicBezTo>
                <a:cubicBezTo>
                  <a:pt x="880435" y="1319153"/>
                  <a:pt x="834052" y="1394249"/>
                  <a:pt x="776626" y="1420753"/>
                </a:cubicBezTo>
                <a:cubicBezTo>
                  <a:pt x="719200" y="1447257"/>
                  <a:pt x="615391" y="1422962"/>
                  <a:pt x="564591" y="1420753"/>
                </a:cubicBezTo>
                <a:cubicBezTo>
                  <a:pt x="513791" y="1418544"/>
                  <a:pt x="493913" y="1436214"/>
                  <a:pt x="471826" y="1407501"/>
                </a:cubicBezTo>
                <a:cubicBezTo>
                  <a:pt x="449739" y="1378788"/>
                  <a:pt x="425443" y="1327988"/>
                  <a:pt x="432069" y="1248475"/>
                </a:cubicBezTo>
                <a:cubicBezTo>
                  <a:pt x="438695" y="1168962"/>
                  <a:pt x="487286" y="1043066"/>
                  <a:pt x="511582" y="930423"/>
                </a:cubicBezTo>
                <a:cubicBezTo>
                  <a:pt x="535878" y="817780"/>
                  <a:pt x="551339" y="654336"/>
                  <a:pt x="577843" y="572614"/>
                </a:cubicBezTo>
                <a:cubicBezTo>
                  <a:pt x="604347" y="490892"/>
                  <a:pt x="650730" y="508561"/>
                  <a:pt x="670608" y="440092"/>
                </a:cubicBezTo>
                <a:cubicBezTo>
                  <a:pt x="690486" y="371623"/>
                  <a:pt x="699322" y="234684"/>
                  <a:pt x="697113" y="161797"/>
                </a:cubicBezTo>
                <a:cubicBezTo>
                  <a:pt x="694904" y="88910"/>
                  <a:pt x="721408" y="18231"/>
                  <a:pt x="657356" y="2770"/>
                </a:cubicBezTo>
                <a:cubicBezTo>
                  <a:pt x="593304" y="-12691"/>
                  <a:pt x="376852" y="40318"/>
                  <a:pt x="312800" y="69031"/>
                </a:cubicBezTo>
                <a:cubicBezTo>
                  <a:pt x="248748" y="97744"/>
                  <a:pt x="277461" y="110997"/>
                  <a:pt x="273043" y="175049"/>
                </a:cubicBezTo>
                <a:cubicBezTo>
                  <a:pt x="268625" y="239101"/>
                  <a:pt x="284086" y="371622"/>
                  <a:pt x="286295" y="453344"/>
                </a:cubicBezTo>
                <a:cubicBezTo>
                  <a:pt x="288504" y="535066"/>
                  <a:pt x="303964" y="601327"/>
                  <a:pt x="286295" y="665379"/>
                </a:cubicBezTo>
                <a:cubicBezTo>
                  <a:pt x="268626" y="729431"/>
                  <a:pt x="213408" y="786857"/>
                  <a:pt x="180278" y="837657"/>
                </a:cubicBezTo>
                <a:cubicBezTo>
                  <a:pt x="147148" y="888457"/>
                  <a:pt x="111809" y="934840"/>
                  <a:pt x="87513" y="970179"/>
                </a:cubicBezTo>
                <a:cubicBezTo>
                  <a:pt x="63217" y="1005518"/>
                  <a:pt x="47756" y="998892"/>
                  <a:pt x="34504" y="1049692"/>
                </a:cubicBezTo>
                <a:cubicBezTo>
                  <a:pt x="21252" y="1100492"/>
                  <a:pt x="-16296" y="1188840"/>
                  <a:pt x="8000" y="1274979"/>
                </a:cubicBezTo>
                <a:cubicBezTo>
                  <a:pt x="32296" y="1361118"/>
                  <a:pt x="91930" y="1460510"/>
                  <a:pt x="180278" y="1566527"/>
                </a:cubicBezTo>
                <a:cubicBezTo>
                  <a:pt x="268626" y="1672544"/>
                  <a:pt x="478452" y="1827154"/>
                  <a:pt x="538087" y="1911084"/>
                </a:cubicBezTo>
                <a:cubicBezTo>
                  <a:pt x="597722" y="1995015"/>
                  <a:pt x="529252" y="1997223"/>
                  <a:pt x="538087" y="2070110"/>
                </a:cubicBezTo>
                <a:cubicBezTo>
                  <a:pt x="546922" y="2142997"/>
                  <a:pt x="569008" y="2245701"/>
                  <a:pt x="591095" y="234840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/>
          <p:cNvSpPr txBox="1"/>
          <p:nvPr/>
        </p:nvSpPr>
        <p:spPr>
          <a:xfrm>
            <a:off x="994990" y="4881286"/>
            <a:ext cx="334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Weaken your discriminator?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1011199" y="5712283"/>
            <a:ext cx="349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weak discriminator compute JS divergence?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8039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 animBg="1"/>
      <p:bldP spid="12" grpId="0" animBg="1"/>
      <p:bldP spid="13" grpId="0" animBg="1"/>
      <p:bldP spid="14" grpId="0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Discriminator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628650" y="3133888"/>
                <a:ext cx="6689588" cy="507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2+2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𝐽𝑆𝐷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133888"/>
                <a:ext cx="6689588" cy="5076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701571" y="4340088"/>
            <a:ext cx="593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Reason 2. the nature of data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01571" y="1601789"/>
                <a:ext cx="6370847" cy="430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71" y="1601789"/>
                <a:ext cx="6370847" cy="430374"/>
              </a:xfrm>
              <a:prstGeom prst="rect">
                <a:avLst/>
              </a:prstGeom>
              <a:blipFill>
                <a:blip r:embed="rId3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3470249" y="1273861"/>
            <a:ext cx="41674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708298" y="1275450"/>
            <a:ext cx="41674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280138" y="3125692"/>
            <a:ext cx="58622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= 0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966902" y="2027164"/>
                <a:ext cx="6959138" cy="1100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02" y="2027164"/>
                <a:ext cx="6959138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/>
          <p:cNvSpPr txBox="1"/>
          <p:nvPr/>
        </p:nvSpPr>
        <p:spPr>
          <a:xfrm>
            <a:off x="5327305" y="3567664"/>
            <a:ext cx="76869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log2</a:t>
            </a:r>
            <a:endParaRPr lang="zh-TW" altLang="en-US" sz="2400" dirty="0"/>
          </a:p>
        </p:txBody>
      </p:sp>
      <p:cxnSp>
        <p:nvCxnSpPr>
          <p:cNvPr id="17" name="直線接點 16"/>
          <p:cNvCxnSpPr/>
          <p:nvPr/>
        </p:nvCxnSpPr>
        <p:spPr>
          <a:xfrm>
            <a:off x="4343400" y="3516864"/>
            <a:ext cx="272901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870290" y="4881276"/>
                <a:ext cx="46636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400" dirty="0"/>
                  <a:t> are low-dim manifold in high-dim space  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90" y="4881276"/>
                <a:ext cx="4663688" cy="830997"/>
              </a:xfrm>
              <a:prstGeom prst="rect">
                <a:avLst/>
              </a:prstGeom>
              <a:blipFill>
                <a:blip r:embed="rId5"/>
                <a:stretch>
                  <a:fillRect l="-2092" t="-5882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字方塊 35"/>
          <p:cNvSpPr txBox="1"/>
          <p:nvPr/>
        </p:nvSpPr>
        <p:spPr>
          <a:xfrm>
            <a:off x="874397" y="5791796"/>
            <a:ext cx="4452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Usually they do not have any overlap</a:t>
            </a:r>
            <a:endParaRPr lang="zh-TW" altLang="en-US" sz="2400" dirty="0"/>
          </a:p>
        </p:txBody>
      </p:sp>
      <p:sp>
        <p:nvSpPr>
          <p:cNvPr id="37" name="手繪多邊形: 圖案 36"/>
          <p:cNvSpPr/>
          <p:nvPr/>
        </p:nvSpPr>
        <p:spPr>
          <a:xfrm>
            <a:off x="6519900" y="4772073"/>
            <a:ext cx="1882829" cy="1553028"/>
          </a:xfrm>
          <a:custGeom>
            <a:avLst/>
            <a:gdLst>
              <a:gd name="connsiteX0" fmla="*/ 184658 w 1882829"/>
              <a:gd name="connsiteY0" fmla="*/ 0 h 1553028"/>
              <a:gd name="connsiteX1" fmla="*/ 83058 w 1882829"/>
              <a:gd name="connsiteY1" fmla="*/ 537028 h 1553028"/>
              <a:gd name="connsiteX2" fmla="*/ 1244201 w 1882829"/>
              <a:gd name="connsiteY2" fmla="*/ 522514 h 1553028"/>
              <a:gd name="connsiteX3" fmla="*/ 1882829 w 1882829"/>
              <a:gd name="connsiteY3" fmla="*/ 1553028 h 155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829" h="1553028">
                <a:moveTo>
                  <a:pt x="184658" y="0"/>
                </a:moveTo>
                <a:cubicBezTo>
                  <a:pt x="45563" y="224971"/>
                  <a:pt x="-93532" y="449942"/>
                  <a:pt x="83058" y="537028"/>
                </a:cubicBezTo>
                <a:cubicBezTo>
                  <a:pt x="259648" y="624114"/>
                  <a:pt x="944239" y="353181"/>
                  <a:pt x="1244201" y="522514"/>
                </a:cubicBezTo>
                <a:cubicBezTo>
                  <a:pt x="1544163" y="691847"/>
                  <a:pt x="1713496" y="1122437"/>
                  <a:pt x="1882829" y="15530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手繪多邊形: 圖案 6"/>
          <p:cNvSpPr/>
          <p:nvPr/>
        </p:nvSpPr>
        <p:spPr>
          <a:xfrm>
            <a:off x="5677055" y="5030556"/>
            <a:ext cx="1447988" cy="1294545"/>
          </a:xfrm>
          <a:custGeom>
            <a:avLst/>
            <a:gdLst>
              <a:gd name="connsiteX0" fmla="*/ 0 w 1447988"/>
              <a:gd name="connsiteY0" fmla="*/ 22336 h 1294545"/>
              <a:gd name="connsiteX1" fmla="*/ 901148 w 1447988"/>
              <a:gd name="connsiteY1" fmla="*/ 9084 h 1294545"/>
              <a:gd name="connsiteX2" fmla="*/ 1298713 w 1447988"/>
              <a:gd name="connsiteY2" fmla="*/ 141606 h 1294545"/>
              <a:gd name="connsiteX3" fmla="*/ 1431235 w 1447988"/>
              <a:gd name="connsiteY3" fmla="*/ 552423 h 1294545"/>
              <a:gd name="connsiteX4" fmla="*/ 954156 w 1447988"/>
              <a:gd name="connsiteY4" fmla="*/ 1002997 h 1294545"/>
              <a:gd name="connsiteX5" fmla="*/ 39756 w 1447988"/>
              <a:gd name="connsiteY5" fmla="*/ 1294545 h 129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988" h="1294545">
                <a:moveTo>
                  <a:pt x="0" y="22336"/>
                </a:moveTo>
                <a:cubicBezTo>
                  <a:pt x="342348" y="5771"/>
                  <a:pt x="684696" y="-10794"/>
                  <a:pt x="901148" y="9084"/>
                </a:cubicBezTo>
                <a:cubicBezTo>
                  <a:pt x="1117600" y="28962"/>
                  <a:pt x="1210365" y="51050"/>
                  <a:pt x="1298713" y="141606"/>
                </a:cubicBezTo>
                <a:cubicBezTo>
                  <a:pt x="1387061" y="232162"/>
                  <a:pt x="1488661" y="408858"/>
                  <a:pt x="1431235" y="552423"/>
                </a:cubicBezTo>
                <a:cubicBezTo>
                  <a:pt x="1373809" y="695988"/>
                  <a:pt x="1186069" y="879310"/>
                  <a:pt x="954156" y="1002997"/>
                </a:cubicBezTo>
                <a:cubicBezTo>
                  <a:pt x="722243" y="1126684"/>
                  <a:pt x="380999" y="1210614"/>
                  <a:pt x="39756" y="1294545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79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/>
      <p:bldP spid="36" grpId="0"/>
      <p:bldP spid="37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Evaluation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0" y="2545947"/>
            <a:ext cx="8627220" cy="4065869"/>
          </a:xfrm>
        </p:spPr>
      </p:pic>
      <p:sp>
        <p:nvSpPr>
          <p:cNvPr id="4" name="矩形 3"/>
          <p:cNvSpPr/>
          <p:nvPr/>
        </p:nvSpPr>
        <p:spPr>
          <a:xfrm>
            <a:off x="4801128" y="658575"/>
            <a:ext cx="3714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http://www.guokr.com/post/773890/</a:t>
            </a:r>
          </a:p>
        </p:txBody>
      </p:sp>
      <p:sp>
        <p:nvSpPr>
          <p:cNvPr id="7" name="矩形 6"/>
          <p:cNvSpPr/>
          <p:nvPr/>
        </p:nvSpPr>
        <p:spPr>
          <a:xfrm>
            <a:off x="1941341" y="2482794"/>
            <a:ext cx="5261318" cy="419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/>
          <p:cNvSpPr/>
          <p:nvPr/>
        </p:nvSpPr>
        <p:spPr>
          <a:xfrm>
            <a:off x="2011679" y="1925404"/>
            <a:ext cx="5120641" cy="475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270737" y="1510733"/>
            <a:ext cx="2602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Better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Evaluation</a:t>
            </a:r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 flipH="1">
            <a:off x="3882684" y="1866600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H="1">
            <a:off x="2930184" y="1866600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337714" y="2356240"/>
                <a:ext cx="1198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714" y="2356240"/>
                <a:ext cx="1198854" cy="369332"/>
              </a:xfrm>
              <a:prstGeom prst="rect">
                <a:avLst/>
              </a:prstGeom>
              <a:blipFill>
                <a:blip r:embed="rId3"/>
                <a:stretch>
                  <a:fillRect l="-5612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308450" y="2167111"/>
                <a:ext cx="922945" cy="401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50" y="2167111"/>
                <a:ext cx="922945" cy="401072"/>
              </a:xfrm>
              <a:prstGeom prst="rect">
                <a:avLst/>
              </a:prstGeom>
              <a:blipFill>
                <a:blip r:embed="rId4"/>
                <a:stretch>
                  <a:fillRect l="-7947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/>
          <p:cNvCxnSpPr/>
          <p:nvPr/>
        </p:nvCxnSpPr>
        <p:spPr>
          <a:xfrm flipH="1">
            <a:off x="3454501" y="3452848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>
            <a:off x="3021987" y="3464751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972573" y="3953817"/>
                <a:ext cx="1198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573" y="3953817"/>
                <a:ext cx="1198854" cy="369332"/>
              </a:xfrm>
              <a:prstGeom prst="rect">
                <a:avLst/>
              </a:prstGeom>
              <a:blipFill>
                <a:blip r:embed="rId5"/>
                <a:stretch>
                  <a:fillRect l="-5612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308450" y="3765865"/>
                <a:ext cx="1033553" cy="4031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50" y="3765865"/>
                <a:ext cx="1033553" cy="403187"/>
              </a:xfrm>
              <a:prstGeom prst="rect">
                <a:avLst/>
              </a:prstGeom>
              <a:blipFill>
                <a:blip r:embed="rId6"/>
                <a:stretch>
                  <a:fillRect l="-7101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817840" y="2167111"/>
                <a:ext cx="2973891" cy="42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840" y="2167111"/>
                <a:ext cx="2973891" cy="4274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817841" y="3711270"/>
                <a:ext cx="2973891" cy="42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841" y="3711270"/>
                <a:ext cx="2973891" cy="4274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接點 14"/>
          <p:cNvCxnSpPr/>
          <p:nvPr/>
        </p:nvCxnSpPr>
        <p:spPr>
          <a:xfrm flipH="1">
            <a:off x="3220216" y="5054527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3179387" y="5066430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738288" y="5555496"/>
                <a:ext cx="1198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288" y="5555496"/>
                <a:ext cx="1198854" cy="369332"/>
              </a:xfrm>
              <a:prstGeom prst="rect">
                <a:avLst/>
              </a:prstGeom>
              <a:blipFill>
                <a:blip r:embed="rId9"/>
                <a:stretch>
                  <a:fillRect l="-5076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556307" y="5290773"/>
                <a:ext cx="1144159" cy="403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307" y="5290773"/>
                <a:ext cx="1144159" cy="403124"/>
              </a:xfrm>
              <a:prstGeom prst="rect">
                <a:avLst/>
              </a:prstGeom>
              <a:blipFill>
                <a:blip r:embed="rId10"/>
                <a:stretch>
                  <a:fillRect l="-5851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817840" y="5443398"/>
                <a:ext cx="2525050" cy="42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840" y="5443398"/>
                <a:ext cx="2525050" cy="4274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群組 2"/>
          <p:cNvGrpSpPr/>
          <p:nvPr/>
        </p:nvGrpSpPr>
        <p:grpSpPr>
          <a:xfrm>
            <a:off x="382560" y="1690689"/>
            <a:ext cx="1689818" cy="4635496"/>
            <a:chOff x="478207" y="1690689"/>
            <a:chExt cx="1689818" cy="4635496"/>
          </a:xfrm>
        </p:grpSpPr>
        <p:sp>
          <p:nvSpPr>
            <p:cNvPr id="20" name="箭號: 向右 19"/>
            <p:cNvSpPr/>
            <p:nvPr/>
          </p:nvSpPr>
          <p:spPr>
            <a:xfrm rot="5400000">
              <a:off x="-387591" y="3770569"/>
              <a:ext cx="4635496" cy="4757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478207" y="3645832"/>
              <a:ext cx="14501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Better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 rot="5400000">
            <a:off x="3090397" y="2913208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 rot="5400000">
            <a:off x="3046025" y="4602912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010431" y="4237218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Not really better ……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4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Add Noise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Add some artificial noise to the inputs of discriminator</a:t>
            </a:r>
          </a:p>
          <a:p>
            <a:r>
              <a:rPr lang="en-US" altLang="zh-TW" dirty="0"/>
              <a:t>Make the labels noisy for the discriminator</a:t>
            </a:r>
            <a:endParaRPr lang="zh-TW" altLang="en-US" dirty="0"/>
          </a:p>
          <a:p>
            <a:endParaRPr lang="en-US" altLang="zh-TW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61" y="4004268"/>
            <a:ext cx="3324689" cy="2572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961006" y="4443332"/>
                <a:ext cx="382488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800" dirty="0"/>
                  <a:t> have some overlap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06" y="4443332"/>
                <a:ext cx="3824886" cy="954107"/>
              </a:xfrm>
              <a:prstGeom prst="rect">
                <a:avLst/>
              </a:prstGeom>
              <a:blipFill>
                <a:blip r:embed="rId3"/>
                <a:stretch>
                  <a:fillRect l="-3349" t="-6410" b="-179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473628" y="3354289"/>
            <a:ext cx="8670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800" dirty="0"/>
              <a:t>Discriminator cannot perfectly separate real and generated data</a:t>
            </a:r>
          </a:p>
        </p:txBody>
      </p:sp>
      <p:sp>
        <p:nvSpPr>
          <p:cNvPr id="10" name="矩形 9"/>
          <p:cNvSpPr/>
          <p:nvPr/>
        </p:nvSpPr>
        <p:spPr>
          <a:xfrm>
            <a:off x="961006" y="5710386"/>
            <a:ext cx="3552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Noises decay over time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876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4" y="2852948"/>
            <a:ext cx="1181100" cy="116205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965" y="2862874"/>
            <a:ext cx="1181100" cy="1162050"/>
          </a:xfrm>
          <a:prstGeom prst="rect">
            <a:avLst/>
          </a:prstGeom>
        </p:spPr>
      </p:pic>
      <p:cxnSp>
        <p:nvCxnSpPr>
          <p:cNvPr id="11" name="直線接點 10"/>
          <p:cNvCxnSpPr/>
          <p:nvPr/>
        </p:nvCxnSpPr>
        <p:spPr>
          <a:xfrm rot="5400000">
            <a:off x="7528359" y="2678041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Review: Auto-encoder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 rot="5400000">
            <a:off x="4007561" y="3186302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6" name="向右箭號 9"/>
          <p:cNvSpPr/>
          <p:nvPr/>
        </p:nvSpPr>
        <p:spPr>
          <a:xfrm>
            <a:off x="2117552" y="313135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9" name="直線接點 8"/>
          <p:cNvCxnSpPr/>
          <p:nvPr/>
        </p:nvCxnSpPr>
        <p:spPr>
          <a:xfrm flipH="1">
            <a:off x="1438301" y="2406017"/>
            <a:ext cx="63434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rot="5400000">
            <a:off x="1193693" y="2635411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49"/>
          <p:cNvSpPr txBox="1">
            <a:spLocks noChangeArrowheads="1"/>
          </p:cNvSpPr>
          <p:nvPr/>
        </p:nvSpPr>
        <p:spPr bwMode="auto">
          <a:xfrm>
            <a:off x="3154235" y="1928413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/>
              <a:t>As close as possible</a:t>
            </a:r>
            <a:endParaRPr kumimoji="0"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504645" y="2932835"/>
            <a:ext cx="1308100" cy="10022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353349" y="2968204"/>
            <a:ext cx="1308100" cy="9813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5" name="向右箭號 9"/>
          <p:cNvSpPr/>
          <p:nvPr/>
        </p:nvSpPr>
        <p:spPr>
          <a:xfrm>
            <a:off x="3933843" y="313135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向右箭號 9"/>
          <p:cNvSpPr/>
          <p:nvPr/>
        </p:nvSpPr>
        <p:spPr>
          <a:xfrm>
            <a:off x="4936507" y="314837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向右箭號 9"/>
          <p:cNvSpPr/>
          <p:nvPr/>
        </p:nvSpPr>
        <p:spPr>
          <a:xfrm>
            <a:off x="6789585" y="314837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 rot="5400000">
            <a:off x="4086294" y="3189469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 rot="5400000">
            <a:off x="3590719" y="5240409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936507" y="5022311"/>
            <a:ext cx="1308100" cy="9813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24" name="向右箭號 9"/>
          <p:cNvSpPr/>
          <p:nvPr/>
        </p:nvSpPr>
        <p:spPr>
          <a:xfrm>
            <a:off x="4519665" y="5202483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向右箭號 9"/>
          <p:cNvSpPr/>
          <p:nvPr/>
        </p:nvSpPr>
        <p:spPr>
          <a:xfrm>
            <a:off x="6372743" y="5202483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 rot="5400000">
            <a:off x="3669452" y="5243576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1170853" y="5071955"/>
            <a:ext cx="275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Randomly generate a vector as code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6729023" y="5243490"/>
            <a:ext cx="247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Image ?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5737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9" grpId="0"/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Mode Collapse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4894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 Collapse 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32" y="1690689"/>
            <a:ext cx="4539918" cy="4539918"/>
          </a:xfrm>
        </p:spPr>
      </p:pic>
      <p:sp>
        <p:nvSpPr>
          <p:cNvPr id="8" name="手繪多邊形: 圖案 7"/>
          <p:cNvSpPr/>
          <p:nvPr/>
        </p:nvSpPr>
        <p:spPr>
          <a:xfrm rot="21392596">
            <a:off x="670714" y="3492573"/>
            <a:ext cx="2945400" cy="1484163"/>
          </a:xfrm>
          <a:custGeom>
            <a:avLst/>
            <a:gdLst>
              <a:gd name="connsiteX0" fmla="*/ 0 w 2905656"/>
              <a:gd name="connsiteY0" fmla="*/ 1079428 h 1245437"/>
              <a:gd name="connsiteX1" fmla="*/ 509666 w 2905656"/>
              <a:gd name="connsiteY1" fmla="*/ 137 h 1245437"/>
              <a:gd name="connsiteX2" fmla="*/ 1199213 w 2905656"/>
              <a:gd name="connsiteY2" fmla="*/ 1004478 h 1245437"/>
              <a:gd name="connsiteX3" fmla="*/ 1618938 w 2905656"/>
              <a:gd name="connsiteY3" fmla="*/ 1049448 h 1245437"/>
              <a:gd name="connsiteX4" fmla="*/ 1978702 w 2905656"/>
              <a:gd name="connsiteY4" fmla="*/ 224989 h 1245437"/>
              <a:gd name="connsiteX5" fmla="*/ 2338466 w 2905656"/>
              <a:gd name="connsiteY5" fmla="*/ 135048 h 1245437"/>
              <a:gd name="connsiteX6" fmla="*/ 2833141 w 2905656"/>
              <a:gd name="connsiteY6" fmla="*/ 1094419 h 1245437"/>
              <a:gd name="connsiteX7" fmla="*/ 2893102 w 2905656"/>
              <a:gd name="connsiteY7" fmla="*/ 1229330 h 124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5656" h="1245437">
                <a:moveTo>
                  <a:pt x="0" y="1079428"/>
                </a:moveTo>
                <a:cubicBezTo>
                  <a:pt x="154898" y="546028"/>
                  <a:pt x="309797" y="12629"/>
                  <a:pt x="509666" y="137"/>
                </a:cubicBezTo>
                <a:cubicBezTo>
                  <a:pt x="709535" y="-12355"/>
                  <a:pt x="1014334" y="829593"/>
                  <a:pt x="1199213" y="1004478"/>
                </a:cubicBezTo>
                <a:cubicBezTo>
                  <a:pt x="1384092" y="1179363"/>
                  <a:pt x="1489023" y="1179363"/>
                  <a:pt x="1618938" y="1049448"/>
                </a:cubicBezTo>
                <a:cubicBezTo>
                  <a:pt x="1748853" y="919533"/>
                  <a:pt x="1858781" y="377389"/>
                  <a:pt x="1978702" y="224989"/>
                </a:cubicBezTo>
                <a:cubicBezTo>
                  <a:pt x="2098623" y="72589"/>
                  <a:pt x="2196060" y="-9857"/>
                  <a:pt x="2338466" y="135048"/>
                </a:cubicBezTo>
                <a:cubicBezTo>
                  <a:pt x="2480872" y="279953"/>
                  <a:pt x="2740702" y="912039"/>
                  <a:pt x="2833141" y="1094419"/>
                </a:cubicBezTo>
                <a:cubicBezTo>
                  <a:pt x="2925580" y="1276799"/>
                  <a:pt x="2909341" y="1253064"/>
                  <a:pt x="2893102" y="1229330"/>
                </a:cubicBezTo>
              </a:path>
            </a:pathLst>
          </a:cu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手繪多邊形: 圖案 9"/>
          <p:cNvSpPr/>
          <p:nvPr/>
        </p:nvSpPr>
        <p:spPr>
          <a:xfrm rot="21423725">
            <a:off x="660122" y="2633649"/>
            <a:ext cx="1029286" cy="2263740"/>
          </a:xfrm>
          <a:custGeom>
            <a:avLst/>
            <a:gdLst>
              <a:gd name="connsiteX0" fmla="*/ 0 w 1079292"/>
              <a:gd name="connsiteY0" fmla="*/ 1650107 h 1720189"/>
              <a:gd name="connsiteX1" fmla="*/ 269823 w 1079292"/>
              <a:gd name="connsiteY1" fmla="*/ 1545176 h 1720189"/>
              <a:gd name="connsiteX2" fmla="*/ 569626 w 1079292"/>
              <a:gd name="connsiteY2" fmla="*/ 136100 h 1720189"/>
              <a:gd name="connsiteX3" fmla="*/ 674557 w 1079292"/>
              <a:gd name="connsiteY3" fmla="*/ 106120 h 1720189"/>
              <a:gd name="connsiteX4" fmla="*/ 794478 w 1079292"/>
              <a:gd name="connsiteY4" fmla="*/ 585805 h 1720189"/>
              <a:gd name="connsiteX5" fmla="*/ 899410 w 1079292"/>
              <a:gd name="connsiteY5" fmla="*/ 1215392 h 1720189"/>
              <a:gd name="connsiteX6" fmla="*/ 974360 w 1079292"/>
              <a:gd name="connsiteY6" fmla="*/ 1575156 h 1720189"/>
              <a:gd name="connsiteX7" fmla="*/ 1079292 w 1079292"/>
              <a:gd name="connsiteY7" fmla="*/ 1665097 h 1720189"/>
              <a:gd name="connsiteX0" fmla="*/ 0 w 1079292"/>
              <a:gd name="connsiteY0" fmla="*/ 1621704 h 1636694"/>
              <a:gd name="connsiteX1" fmla="*/ 388885 w 1079292"/>
              <a:gd name="connsiteY1" fmla="*/ 1103548 h 1636694"/>
              <a:gd name="connsiteX2" fmla="*/ 569626 w 1079292"/>
              <a:gd name="connsiteY2" fmla="*/ 107697 h 1636694"/>
              <a:gd name="connsiteX3" fmla="*/ 674557 w 1079292"/>
              <a:gd name="connsiteY3" fmla="*/ 77717 h 1636694"/>
              <a:gd name="connsiteX4" fmla="*/ 794478 w 1079292"/>
              <a:gd name="connsiteY4" fmla="*/ 557402 h 1636694"/>
              <a:gd name="connsiteX5" fmla="*/ 899410 w 1079292"/>
              <a:gd name="connsiteY5" fmla="*/ 1186989 h 1636694"/>
              <a:gd name="connsiteX6" fmla="*/ 974360 w 1079292"/>
              <a:gd name="connsiteY6" fmla="*/ 1546753 h 1636694"/>
              <a:gd name="connsiteX7" fmla="*/ 1079292 w 1079292"/>
              <a:gd name="connsiteY7" fmla="*/ 1636694 h 1636694"/>
              <a:gd name="connsiteX0" fmla="*/ 0 w 1029286"/>
              <a:gd name="connsiteY0" fmla="*/ 1585456 h 1636694"/>
              <a:gd name="connsiteX1" fmla="*/ 338879 w 1029286"/>
              <a:gd name="connsiteY1" fmla="*/ 1103548 h 1636694"/>
              <a:gd name="connsiteX2" fmla="*/ 519620 w 1029286"/>
              <a:gd name="connsiteY2" fmla="*/ 107697 h 1636694"/>
              <a:gd name="connsiteX3" fmla="*/ 624551 w 1029286"/>
              <a:gd name="connsiteY3" fmla="*/ 77717 h 1636694"/>
              <a:gd name="connsiteX4" fmla="*/ 744472 w 1029286"/>
              <a:gd name="connsiteY4" fmla="*/ 557402 h 1636694"/>
              <a:gd name="connsiteX5" fmla="*/ 849404 w 1029286"/>
              <a:gd name="connsiteY5" fmla="*/ 1186989 h 1636694"/>
              <a:gd name="connsiteX6" fmla="*/ 924354 w 1029286"/>
              <a:gd name="connsiteY6" fmla="*/ 1546753 h 1636694"/>
              <a:gd name="connsiteX7" fmla="*/ 1029286 w 1029286"/>
              <a:gd name="connsiteY7" fmla="*/ 1636694 h 1636694"/>
              <a:gd name="connsiteX0" fmla="*/ 0 w 1029286"/>
              <a:gd name="connsiteY0" fmla="*/ 1585456 h 1636694"/>
              <a:gd name="connsiteX1" fmla="*/ 338879 w 1029286"/>
              <a:gd name="connsiteY1" fmla="*/ 1103548 h 1636694"/>
              <a:gd name="connsiteX2" fmla="*/ 519620 w 1029286"/>
              <a:gd name="connsiteY2" fmla="*/ 107697 h 1636694"/>
              <a:gd name="connsiteX3" fmla="*/ 624551 w 1029286"/>
              <a:gd name="connsiteY3" fmla="*/ 77717 h 1636694"/>
              <a:gd name="connsiteX4" fmla="*/ 744472 w 1029286"/>
              <a:gd name="connsiteY4" fmla="*/ 557402 h 1636694"/>
              <a:gd name="connsiteX5" fmla="*/ 849404 w 1029286"/>
              <a:gd name="connsiteY5" fmla="*/ 1186989 h 1636694"/>
              <a:gd name="connsiteX6" fmla="*/ 924354 w 1029286"/>
              <a:gd name="connsiteY6" fmla="*/ 1546753 h 1636694"/>
              <a:gd name="connsiteX7" fmla="*/ 1029286 w 1029286"/>
              <a:gd name="connsiteY7" fmla="*/ 1636694 h 163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9286" h="1636694">
                <a:moveTo>
                  <a:pt x="0" y="1585456"/>
                </a:moveTo>
                <a:cubicBezTo>
                  <a:pt x="163642" y="1560080"/>
                  <a:pt x="252276" y="1349841"/>
                  <a:pt x="338879" y="1103548"/>
                </a:cubicBezTo>
                <a:cubicBezTo>
                  <a:pt x="425482" y="857255"/>
                  <a:pt x="472008" y="278669"/>
                  <a:pt x="519620" y="107697"/>
                </a:cubicBezTo>
                <a:cubicBezTo>
                  <a:pt x="567232" y="-63275"/>
                  <a:pt x="587076" y="2766"/>
                  <a:pt x="624551" y="77717"/>
                </a:cubicBezTo>
                <a:cubicBezTo>
                  <a:pt x="662026" y="152668"/>
                  <a:pt x="706997" y="372523"/>
                  <a:pt x="744472" y="557402"/>
                </a:cubicBezTo>
                <a:cubicBezTo>
                  <a:pt x="781947" y="742281"/>
                  <a:pt x="819424" y="1022097"/>
                  <a:pt x="849404" y="1186989"/>
                </a:cubicBezTo>
                <a:cubicBezTo>
                  <a:pt x="879384" y="1351881"/>
                  <a:pt x="894374" y="1471802"/>
                  <a:pt x="924354" y="1546753"/>
                </a:cubicBezTo>
                <a:cubicBezTo>
                  <a:pt x="954334" y="1621704"/>
                  <a:pt x="991810" y="1629199"/>
                  <a:pt x="1029286" y="1636694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1044178" y="5064182"/>
            <a:ext cx="219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Data Distribution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569" y="1743133"/>
            <a:ext cx="219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Generated Distribution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6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 Collapse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82513"/>
            <a:ext cx="9144000" cy="1586247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718572" y="308455"/>
            <a:ext cx="2675077" cy="1428750"/>
            <a:chOff x="5521624" y="261939"/>
            <a:chExt cx="2675077" cy="142875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7426" y="261939"/>
              <a:ext cx="1819275" cy="14287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/>
                <p:cNvSpPr txBox="1"/>
                <p:nvPr/>
              </p:nvSpPr>
              <p:spPr>
                <a:xfrm>
                  <a:off x="5521624" y="735795"/>
                  <a:ext cx="89800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𝑑𝑎𝑡𝑎</m:t>
                            </m:r>
                          </m:sub>
                        </m:sSub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9" name="文字方塊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1624" y="735795"/>
                  <a:ext cx="898003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9" y="5060584"/>
            <a:ext cx="8998341" cy="120479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96948" y="2059293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What we want …</a:t>
            </a:r>
            <a:endParaRPr lang="zh-TW" altLang="en-US" sz="28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96948" y="453736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In reality …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5557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Flaw in Optimization?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0853" y="1584974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51" y="2002085"/>
            <a:ext cx="8434903" cy="3649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980574" y="5574605"/>
                <a:ext cx="34842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Maximum likelihood (minimize KL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zh-TW" sz="2400" dirty="0"/>
                  <a:t>))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74" y="5574605"/>
                <a:ext cx="3484238" cy="830997"/>
              </a:xfrm>
              <a:prstGeom prst="rect">
                <a:avLst/>
              </a:prstGeom>
              <a:blipFill>
                <a:blip r:embed="rId3"/>
                <a:stretch>
                  <a:fillRect l="-2802"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6896026" y="41960"/>
            <a:ext cx="224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Modified from Ian </a:t>
            </a:r>
            <a:r>
              <a:rPr lang="en-US" altLang="zh-TW" dirty="0" err="1"/>
              <a:t>Goodfellow’s</a:t>
            </a:r>
            <a:r>
              <a:rPr lang="en-US" altLang="zh-TW" dirty="0"/>
              <a:t> tutorial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286264" y="5579258"/>
                <a:ext cx="34842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Minimize KL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r>
                  <a:rPr lang="en-US" altLang="zh-TW" sz="2400" dirty="0"/>
                  <a:t>) (reverse KL)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264" y="5579258"/>
                <a:ext cx="3484238" cy="830997"/>
              </a:xfrm>
              <a:prstGeom prst="rect">
                <a:avLst/>
              </a:prstGeom>
              <a:blipFill>
                <a:blip r:embed="rId4"/>
                <a:stretch>
                  <a:fillRect l="-2622"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321151" y="2611363"/>
                <a:ext cx="85221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151" y="2611363"/>
                <a:ext cx="852212" cy="461665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312047" y="2231527"/>
                <a:ext cx="85221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047" y="2231527"/>
                <a:ext cx="852212" cy="461665"/>
              </a:xfrm>
              <a:prstGeom prst="rect">
                <a:avLst/>
              </a:prstGeom>
              <a:blipFill>
                <a:blip r:embed="rId6"/>
                <a:stretch>
                  <a:fillRect l="-1429"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7690607" y="2596848"/>
                <a:ext cx="85221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607" y="2596848"/>
                <a:ext cx="852212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7675873" y="2217012"/>
                <a:ext cx="85221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873" y="2217012"/>
                <a:ext cx="852212" cy="461665"/>
              </a:xfrm>
              <a:prstGeom prst="rect">
                <a:avLst/>
              </a:prstGeom>
              <a:blipFill>
                <a:blip r:embed="rId8"/>
                <a:stretch>
                  <a:fillRect l="-1429" b="-2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38321" y="1114044"/>
                <a:ext cx="4168744" cy="1061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f>
                            <m:f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21" y="1114044"/>
                <a:ext cx="4168744" cy="10610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868113" y="1275501"/>
                <a:ext cx="4168744" cy="675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Reverse </a:t>
                </a:r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𝐾𝐿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  <m:f>
                          <m:f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𝑑𝑎𝑡𝑎</m:t>
                                </m:r>
                              </m:sub>
                            </m:sSub>
                          </m:den>
                        </m:f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113" y="1275501"/>
                <a:ext cx="4168744" cy="675185"/>
              </a:xfrm>
              <a:prstGeom prst="rect">
                <a:avLst/>
              </a:prstGeom>
              <a:blipFill>
                <a:blip r:embed="rId10"/>
                <a:stretch>
                  <a:fillRect l="-23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/>
          <p:cNvSpPr txBox="1"/>
          <p:nvPr/>
        </p:nvSpPr>
        <p:spPr>
          <a:xfrm>
            <a:off x="628650" y="6372571"/>
            <a:ext cx="8547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This may not be the reason (based on Ian </a:t>
            </a:r>
            <a:r>
              <a:rPr lang="en-US" altLang="zh-TW" sz="2400" dirty="0" err="1"/>
              <a:t>Goodfellow’s</a:t>
            </a:r>
            <a:r>
              <a:rPr lang="en-US" altLang="zh-TW" sz="2400" dirty="0"/>
              <a:t> tutorial)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3781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So many GANs ……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837739"/>
              </p:ext>
            </p:extLst>
          </p:nvPr>
        </p:nvGraphicFramePr>
        <p:xfrm>
          <a:off x="1191358" y="1690689"/>
          <a:ext cx="338064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642">
                  <a:extLst>
                    <a:ext uri="{9D8B030D-6E8A-4147-A177-3AD203B41FA5}">
                      <a16:colId xmlns:a16="http://schemas.microsoft.com/office/drawing/2014/main" val="2014619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Modifying the Optimization of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41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err="1"/>
                        <a:t>fGAN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232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WGAN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118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Least-square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529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Loss Sensitive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464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Energy-based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8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Boundary-seeking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49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Unroll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503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……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86817"/>
                  </a:ext>
                </a:extLst>
              </a:tr>
            </a:tbl>
          </a:graphicData>
        </a:graphic>
      </p:graphicFrame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556904"/>
              </p:ext>
            </p:extLst>
          </p:nvPr>
        </p:nvGraphicFramePr>
        <p:xfrm>
          <a:off x="4853354" y="1690689"/>
          <a:ext cx="338064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642">
                  <a:extLst>
                    <a:ext uri="{9D8B030D-6E8A-4147-A177-3AD203B41FA5}">
                      <a16:colId xmlns:a16="http://schemas.microsoft.com/office/drawing/2014/main" val="2014619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Different Structure from the Original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41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Conditional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232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Semi-supervised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118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err="1"/>
                        <a:t>InfoGAN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529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err="1"/>
                        <a:t>BiGAN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464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Cycle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8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Disco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49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VAE-GAN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503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……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86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037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239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Motivation</a:t>
            </a:r>
            <a:endParaRPr lang="zh-TW" altLang="en-US" dirty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85" y="2086882"/>
            <a:ext cx="7277100" cy="18576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24388" y="365126"/>
            <a:ext cx="1504494" cy="10022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p:sp>
        <p:nvSpPr>
          <p:cNvPr id="11" name="箭號: 向右 10"/>
          <p:cNvSpPr/>
          <p:nvPr/>
        </p:nvSpPr>
        <p:spPr>
          <a:xfrm>
            <a:off x="7066396" y="604461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/>
          <p:cNvSpPr/>
          <p:nvPr/>
        </p:nvSpPr>
        <p:spPr>
          <a:xfrm>
            <a:off x="4947289" y="579166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01743" y="4079443"/>
            <a:ext cx="7513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Scott Reed,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Zeynep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Akata,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Xinchen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Yan,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Lajanugen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Logeswaran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Bernt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Schiele,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Honglak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Lee, “</a:t>
            </a:r>
            <a:r>
              <a:rPr lang="en-US" altLang="zh-TW" dirty="0"/>
              <a:t>Generative Adversarial Text-to-Image Synthesis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”, ICML 2016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130939" y="635432"/>
            <a:ext cx="73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Text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7411434" y="652565"/>
            <a:ext cx="124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001742" y="5607946"/>
            <a:ext cx="751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Scott Reed, </a:t>
            </a:r>
            <a:r>
              <a:rPr lang="en-US" altLang="zh-TW" dirty="0" err="1"/>
              <a:t>Zeynep</a:t>
            </a:r>
            <a:r>
              <a:rPr lang="en-US" altLang="zh-TW" dirty="0"/>
              <a:t> Akata, Santosh Mohan, Samuel </a:t>
            </a:r>
            <a:r>
              <a:rPr lang="en-US" altLang="zh-TW" dirty="0" err="1"/>
              <a:t>Tenka</a:t>
            </a:r>
            <a:r>
              <a:rPr lang="en-US" altLang="zh-TW" dirty="0"/>
              <a:t>, </a:t>
            </a:r>
            <a:r>
              <a:rPr lang="en-US" altLang="zh-TW" dirty="0" err="1"/>
              <a:t>Bernt</a:t>
            </a:r>
            <a:r>
              <a:rPr lang="en-US" altLang="zh-TW" dirty="0"/>
              <a:t> Schiele, </a:t>
            </a:r>
            <a:r>
              <a:rPr lang="en-US" altLang="zh-TW" dirty="0" err="1"/>
              <a:t>Honglak</a:t>
            </a:r>
            <a:r>
              <a:rPr lang="en-US" altLang="zh-TW" dirty="0"/>
              <a:t> Lee, “Learning What and Where to Draw”, NIPS 2016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001743" y="4705195"/>
            <a:ext cx="7513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Han Zhang, Tao Xu, </a:t>
            </a:r>
            <a:r>
              <a:rPr lang="en-US" altLang="zh-TW" dirty="0" err="1"/>
              <a:t>Hongsheng</a:t>
            </a:r>
            <a:r>
              <a:rPr lang="en-US" altLang="zh-TW" dirty="0"/>
              <a:t> Li, </a:t>
            </a:r>
            <a:r>
              <a:rPr lang="en-US" altLang="zh-TW" dirty="0" err="1"/>
              <a:t>Shaoting</a:t>
            </a:r>
            <a:r>
              <a:rPr lang="en-US" altLang="zh-TW" dirty="0"/>
              <a:t> Zhang, </a:t>
            </a:r>
            <a:r>
              <a:rPr lang="en-US" altLang="zh-TW" dirty="0" err="1"/>
              <a:t>Xiaolei</a:t>
            </a:r>
            <a:r>
              <a:rPr lang="en-US" altLang="zh-TW" dirty="0"/>
              <a:t> Huang, </a:t>
            </a:r>
            <a:r>
              <a:rPr lang="en-US" altLang="zh-TW" dirty="0" err="1"/>
              <a:t>Xiaogang</a:t>
            </a:r>
            <a:r>
              <a:rPr lang="en-US" altLang="zh-TW" dirty="0"/>
              <a:t> Wang, Dimitris Metaxas, “</a:t>
            </a:r>
            <a:r>
              <a:rPr lang="en-US" altLang="zh-TW" dirty="0" err="1"/>
              <a:t>StackGAN</a:t>
            </a:r>
            <a:r>
              <a:rPr lang="en-US" altLang="zh-TW" dirty="0"/>
              <a:t>: Text to Photo-realistic Image Synthesis with Stacked Generative Adversarial Networks”, </a:t>
            </a:r>
            <a:r>
              <a:rPr lang="en-US" altLang="zh-TW" dirty="0" err="1"/>
              <a:t>arXiv</a:t>
            </a:r>
            <a:r>
              <a:rPr lang="en-US" altLang="zh-TW" dirty="0"/>
              <a:t> </a:t>
            </a:r>
            <a:r>
              <a:rPr lang="en-US" altLang="zh-TW" dirty="0" err="1"/>
              <a:t>prepring</a:t>
            </a:r>
            <a:r>
              <a:rPr lang="en-US" altLang="zh-TW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9842373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Motivation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Challenge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212988" y="2088897"/>
            <a:ext cx="1504494" cy="10022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</p:txBody>
      </p:sp>
      <p:sp>
        <p:nvSpPr>
          <p:cNvPr id="5" name="箭號: 向右 4"/>
          <p:cNvSpPr/>
          <p:nvPr/>
        </p:nvSpPr>
        <p:spPr>
          <a:xfrm>
            <a:off x="4754996" y="2328232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/>
          <p:cNvSpPr/>
          <p:nvPr/>
        </p:nvSpPr>
        <p:spPr>
          <a:xfrm>
            <a:off x="2635889" y="2302937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819539" y="2359203"/>
            <a:ext cx="73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Text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100034" y="2376336"/>
            <a:ext cx="124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269570" y="2191669"/>
            <a:ext cx="2245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(a point, not a distribution)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24931" y="3731555"/>
            <a:ext cx="2536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Text: “train”</a:t>
            </a:r>
            <a:endParaRPr lang="zh-TW" altLang="en-US" sz="2400" dirty="0"/>
          </a:p>
        </p:txBody>
      </p:sp>
      <p:pic>
        <p:nvPicPr>
          <p:cNvPr id="2050" name="Picture 2" descr="「火車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62" y="4044283"/>
            <a:ext cx="1076145" cy="7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 10"/>
          <p:cNvSpPr/>
          <p:nvPr/>
        </p:nvSpPr>
        <p:spPr>
          <a:xfrm>
            <a:off x="3958113" y="4647977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 descr="「火車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150" y="4541321"/>
            <a:ext cx="1024684" cy="7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火車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81" y="3627705"/>
            <a:ext cx="1029867" cy="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火車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939" y="4374713"/>
            <a:ext cx="1082938" cy="7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「火車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83" y="5578322"/>
            <a:ext cx="1022169" cy="7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「火車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97" y="4756580"/>
            <a:ext cx="1252805" cy="8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橢圓 17"/>
          <p:cNvSpPr/>
          <p:nvPr/>
        </p:nvSpPr>
        <p:spPr>
          <a:xfrm>
            <a:off x="5177313" y="4302628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橢圓 18"/>
          <p:cNvSpPr/>
          <p:nvPr/>
        </p:nvSpPr>
        <p:spPr>
          <a:xfrm>
            <a:off x="3362709" y="5197802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7180939" y="5501136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8152752" y="4988722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6415268" y="6236999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779680" y="5197802"/>
            <a:ext cx="22225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3780591" y="5223963"/>
            <a:ext cx="1290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NN</a:t>
            </a:r>
            <a:r>
              <a:rPr lang="zh-TW" altLang="en-US" sz="2400" dirty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output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065731" y="2771138"/>
                <a:ext cx="2197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731" y="2771138"/>
                <a:ext cx="219740" cy="369332"/>
              </a:xfrm>
              <a:prstGeom prst="rect">
                <a:avLst/>
              </a:prstGeom>
              <a:blipFill>
                <a:blip r:embed="rId8"/>
                <a:stretch>
                  <a:fillRect l="-19444" r="-138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550212" y="275232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212" y="2752320"/>
                <a:ext cx="241733" cy="369332"/>
              </a:xfrm>
              <a:prstGeom prst="rect">
                <a:avLst/>
              </a:prstGeom>
              <a:blipFill>
                <a:blip r:embed="rId9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55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067589" y="2048246"/>
            <a:ext cx="1504494" cy="1177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5" name="箭號: 向右 4"/>
          <p:cNvSpPr/>
          <p:nvPr/>
        </p:nvSpPr>
        <p:spPr>
          <a:xfrm>
            <a:off x="5609597" y="2417578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/>
          <p:cNvSpPr/>
          <p:nvPr/>
        </p:nvSpPr>
        <p:spPr>
          <a:xfrm>
            <a:off x="3452976" y="2048246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161882" y="2478962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882" y="2478962"/>
                <a:ext cx="241733" cy="369332"/>
              </a:xfrm>
              <a:prstGeom prst="rect">
                <a:avLst/>
              </a:prstGeom>
              <a:blipFill>
                <a:blip r:embed="rId2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/>
          <p:cNvSpPr/>
          <p:nvPr/>
        </p:nvSpPr>
        <p:spPr>
          <a:xfrm>
            <a:off x="3452976" y="2730356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079212" y="2125384"/>
                <a:ext cx="2197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212" y="2125384"/>
                <a:ext cx="219740" cy="369332"/>
              </a:xfrm>
              <a:prstGeom prst="rect">
                <a:avLst/>
              </a:prstGeom>
              <a:blipFill>
                <a:blip r:embed="rId3"/>
                <a:stretch>
                  <a:fillRect l="-16667" r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075686" y="2810228"/>
                <a:ext cx="2232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686" y="2810228"/>
                <a:ext cx="223266" cy="369332"/>
              </a:xfrm>
              <a:prstGeom prst="rect">
                <a:avLst/>
              </a:prstGeom>
              <a:blipFill>
                <a:blip r:embed="rId4"/>
                <a:stretch>
                  <a:fillRect l="-19444" r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621234" y="2094647"/>
            <a:ext cx="149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condition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16115" y="2764061"/>
            <a:ext cx="2403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Prior distribution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657119" y="1966341"/>
            <a:ext cx="2151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Learn to approximate P(</a:t>
            </a:r>
            <a:r>
              <a:rPr lang="en-US" altLang="zh-TW" sz="2800" dirty="0" err="1"/>
              <a:t>x|c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grpSp>
        <p:nvGrpSpPr>
          <p:cNvPr id="35" name="群組 34"/>
          <p:cNvGrpSpPr/>
          <p:nvPr/>
        </p:nvGrpSpPr>
        <p:grpSpPr>
          <a:xfrm>
            <a:off x="5079495" y="152231"/>
            <a:ext cx="3977050" cy="1827368"/>
            <a:chOff x="2449150" y="3627705"/>
            <a:chExt cx="6148701" cy="2825194"/>
          </a:xfrm>
        </p:grpSpPr>
        <p:grpSp>
          <p:nvGrpSpPr>
            <p:cNvPr id="31" name="群組 30"/>
            <p:cNvGrpSpPr/>
            <p:nvPr/>
          </p:nvGrpSpPr>
          <p:grpSpPr>
            <a:xfrm>
              <a:off x="2449150" y="3627705"/>
              <a:ext cx="5925852" cy="2825194"/>
              <a:chOff x="2449150" y="3627705"/>
              <a:chExt cx="5925852" cy="2825194"/>
            </a:xfrm>
          </p:grpSpPr>
          <p:pic>
            <p:nvPicPr>
              <p:cNvPr id="17" name="Picture 2" descr="「火車」的圖片搜尋結果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3062" y="4044283"/>
                <a:ext cx="1076145" cy="711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橢圓 17"/>
              <p:cNvSpPr/>
              <p:nvPr/>
            </p:nvSpPr>
            <p:spPr>
              <a:xfrm>
                <a:off x="3958113" y="4647977"/>
                <a:ext cx="222250" cy="215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9" name="Picture 4" descr="「火車」的圖片搜尋結果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150" y="4541321"/>
                <a:ext cx="1024684" cy="768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「火車」的圖片搜尋結果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3681" y="3627705"/>
                <a:ext cx="1029867" cy="772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8" descr="「火車」的圖片搜尋結果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0939" y="4374713"/>
                <a:ext cx="1082938" cy="721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0" descr="「火車」的圖片搜尋結果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8583" y="5578322"/>
                <a:ext cx="1022169" cy="766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2" descr="「火車」的圖片搜尋結果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8097" y="4756580"/>
                <a:ext cx="1252805" cy="835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橢圓 23"/>
              <p:cNvSpPr/>
              <p:nvPr/>
            </p:nvSpPr>
            <p:spPr>
              <a:xfrm>
                <a:off x="5177313" y="4302628"/>
                <a:ext cx="222250" cy="215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/>
              <p:cNvSpPr/>
              <p:nvPr/>
            </p:nvSpPr>
            <p:spPr>
              <a:xfrm>
                <a:off x="3362709" y="5197802"/>
                <a:ext cx="222250" cy="215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/>
              <p:cNvSpPr/>
              <p:nvPr/>
            </p:nvSpPr>
            <p:spPr>
              <a:xfrm>
                <a:off x="7180939" y="5501136"/>
                <a:ext cx="222250" cy="2159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/>
              <p:cNvSpPr/>
              <p:nvPr/>
            </p:nvSpPr>
            <p:spPr>
              <a:xfrm>
                <a:off x="8152752" y="4988722"/>
                <a:ext cx="222250" cy="2159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6415268" y="6236999"/>
                <a:ext cx="222250" cy="2159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3" name="橢圓 32"/>
            <p:cNvSpPr/>
            <p:nvPr/>
          </p:nvSpPr>
          <p:spPr>
            <a:xfrm rot="3774088">
              <a:off x="3996019" y="3572454"/>
              <a:ext cx="660400" cy="2451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橢圓 33"/>
            <p:cNvSpPr/>
            <p:nvPr/>
          </p:nvSpPr>
          <p:spPr>
            <a:xfrm rot="3774088">
              <a:off x="7042127" y="4489091"/>
              <a:ext cx="660400" cy="2451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4829353" y="4341402"/>
            <a:ext cx="4794784" cy="1241127"/>
            <a:chOff x="4997554" y="5008781"/>
            <a:chExt cx="4794784" cy="1241127"/>
          </a:xfrm>
        </p:grpSpPr>
        <p:sp>
          <p:nvSpPr>
            <p:cNvPr id="36" name="矩形 35"/>
            <p:cNvSpPr/>
            <p:nvPr/>
          </p:nvSpPr>
          <p:spPr>
            <a:xfrm>
              <a:off x="5989913" y="5008781"/>
              <a:ext cx="1504494" cy="11774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 (v2)</a:t>
              </a:r>
            </a:p>
          </p:txBody>
        </p:sp>
        <p:sp>
          <p:nvSpPr>
            <p:cNvPr id="37" name="箭號: 向右 36"/>
            <p:cNvSpPr/>
            <p:nvPr/>
          </p:nvSpPr>
          <p:spPr>
            <a:xfrm>
              <a:off x="7535903" y="5335717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8027038" y="5336105"/>
              <a:ext cx="176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scalar</a:t>
              </a:r>
              <a:endParaRPr lang="zh-TW" altLang="en-US" sz="2800" dirty="0"/>
            </a:p>
          </p:txBody>
        </p:sp>
        <p:sp>
          <p:nvSpPr>
            <p:cNvPr id="39" name="箭號: 向右 38"/>
            <p:cNvSpPr/>
            <p:nvPr/>
          </p:nvSpPr>
          <p:spPr>
            <a:xfrm>
              <a:off x="5371318" y="5008781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字方塊 39"/>
                <p:cNvSpPr txBox="1"/>
                <p:nvPr/>
              </p:nvSpPr>
              <p:spPr>
                <a:xfrm>
                  <a:off x="4997554" y="5085919"/>
                  <a:ext cx="21974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0" name="文字方塊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554" y="5085919"/>
                  <a:ext cx="219740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字方塊 41"/>
                <p:cNvSpPr txBox="1"/>
                <p:nvPr/>
              </p:nvSpPr>
              <p:spPr>
                <a:xfrm>
                  <a:off x="4997554" y="5779892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2" name="文字方塊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554" y="5779892"/>
                  <a:ext cx="241733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箭號: 向右 42"/>
            <p:cNvSpPr/>
            <p:nvPr/>
          </p:nvSpPr>
          <p:spPr>
            <a:xfrm>
              <a:off x="5392066" y="5726300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4" name="文字方塊 43"/>
          <p:cNvSpPr txBox="1"/>
          <p:nvPr/>
        </p:nvSpPr>
        <p:spPr>
          <a:xfrm>
            <a:off x="1103419" y="3191667"/>
            <a:ext cx="2529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Learn to ignore this term …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46" name="直線接點 45"/>
          <p:cNvCxnSpPr>
            <a:cxnSpLocks/>
          </p:cNvCxnSpPr>
          <p:nvPr/>
        </p:nvCxnSpPr>
        <p:spPr>
          <a:xfrm>
            <a:off x="748298" y="2992160"/>
            <a:ext cx="3319291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/>
          <p:cNvSpPr txBox="1"/>
          <p:nvPr/>
        </p:nvSpPr>
        <p:spPr>
          <a:xfrm>
            <a:off x="4197018" y="3618319"/>
            <a:ext cx="126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dropout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49" name="箭號: 向右 48"/>
          <p:cNvSpPr/>
          <p:nvPr/>
        </p:nvSpPr>
        <p:spPr>
          <a:xfrm rot="16200000">
            <a:off x="4622215" y="3158894"/>
            <a:ext cx="395241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5" name="群組 44"/>
          <p:cNvGrpSpPr/>
          <p:nvPr/>
        </p:nvGrpSpPr>
        <p:grpSpPr>
          <a:xfrm>
            <a:off x="508998" y="4338811"/>
            <a:ext cx="4774036" cy="1177480"/>
            <a:chOff x="5018302" y="5008781"/>
            <a:chExt cx="4774036" cy="1177480"/>
          </a:xfrm>
        </p:grpSpPr>
        <p:sp>
          <p:nvSpPr>
            <p:cNvPr id="47" name="矩形 46"/>
            <p:cNvSpPr/>
            <p:nvPr/>
          </p:nvSpPr>
          <p:spPr>
            <a:xfrm>
              <a:off x="5989913" y="5008781"/>
              <a:ext cx="1504494" cy="11774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 (v1)</a:t>
              </a:r>
            </a:p>
          </p:txBody>
        </p:sp>
        <p:sp>
          <p:nvSpPr>
            <p:cNvPr id="50" name="箭號: 向右 49"/>
            <p:cNvSpPr/>
            <p:nvPr/>
          </p:nvSpPr>
          <p:spPr>
            <a:xfrm>
              <a:off x="7535903" y="5335717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8027038" y="5336105"/>
              <a:ext cx="176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scalar</a:t>
              </a:r>
              <a:endParaRPr lang="zh-TW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文字方塊 54"/>
                <p:cNvSpPr txBox="1"/>
                <p:nvPr/>
              </p:nvSpPr>
              <p:spPr>
                <a:xfrm>
                  <a:off x="5018302" y="5389309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5" name="文字方塊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8302" y="5389309"/>
                  <a:ext cx="241733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箭號: 向右 55"/>
            <p:cNvSpPr/>
            <p:nvPr/>
          </p:nvSpPr>
          <p:spPr>
            <a:xfrm>
              <a:off x="5412814" y="5335717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903510" y="5558648"/>
            <a:ext cx="2834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generated x not related to c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61635" y="1433476"/>
                <a:ext cx="35915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Training data: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35" y="1433476"/>
                <a:ext cx="3591553" cy="461665"/>
              </a:xfrm>
              <a:prstGeom prst="rect">
                <a:avLst/>
              </a:prstGeom>
              <a:blipFill>
                <a:blip r:embed="rId14"/>
                <a:stretch>
                  <a:fillRect l="-2547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/>
              <p:cNvSpPr txBox="1"/>
              <p:nvPr/>
            </p:nvSpPr>
            <p:spPr>
              <a:xfrm>
                <a:off x="4194034" y="5619957"/>
                <a:ext cx="35915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Positive example: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034" y="5619957"/>
                <a:ext cx="3591553" cy="461665"/>
              </a:xfrm>
              <a:prstGeom prst="rect">
                <a:avLst/>
              </a:prstGeom>
              <a:blipFill>
                <a:blip r:embed="rId15"/>
                <a:stretch>
                  <a:fillRect l="-2716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/>
              <p:cNvSpPr txBox="1"/>
              <p:nvPr/>
            </p:nvSpPr>
            <p:spPr>
              <a:xfrm>
                <a:off x="4194034" y="6010540"/>
                <a:ext cx="5109927" cy="531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Negative example: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8" name="文字方塊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034" y="6010540"/>
                <a:ext cx="5109927" cy="531684"/>
              </a:xfrm>
              <a:prstGeom prst="rect">
                <a:avLst/>
              </a:prstGeom>
              <a:blipFill>
                <a:blip r:embed="rId16"/>
                <a:stretch>
                  <a:fillRect l="-1909" b="-218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字方塊 58"/>
              <p:cNvSpPr txBox="1"/>
              <p:nvPr/>
            </p:nvSpPr>
            <p:spPr>
              <a:xfrm>
                <a:off x="5984414" y="3387922"/>
                <a:ext cx="31595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classified as positive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9" name="文字方塊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414" y="3387922"/>
                <a:ext cx="3159586" cy="830997"/>
              </a:xfrm>
              <a:prstGeom prst="rect">
                <a:avLst/>
              </a:prstGeom>
              <a:blipFill>
                <a:blip r:embed="rId17"/>
                <a:stretch>
                  <a:fillRect l="-3089" t="-5882" r="-2317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單箭頭接點 29"/>
          <p:cNvCxnSpPr>
            <a:cxnSpLocks/>
          </p:cNvCxnSpPr>
          <p:nvPr/>
        </p:nvCxnSpPr>
        <p:spPr>
          <a:xfrm>
            <a:off x="6259623" y="2904600"/>
            <a:ext cx="0" cy="4467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0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4" grpId="0"/>
      <p:bldP spid="48" grpId="0"/>
      <p:bldP spid="49" grpId="0" animBg="1"/>
      <p:bldP spid="10" grpId="0"/>
      <p:bldP spid="57" grpId="0"/>
      <p:bldP spid="58" grpId="0"/>
      <p:bldP spid="5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9144000" cy="466631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 to Image</a:t>
            </a:r>
            <a:br>
              <a:rPr lang="en-US" altLang="zh-TW" dirty="0"/>
            </a:br>
            <a:r>
              <a:rPr lang="en-US" altLang="zh-TW" dirty="0"/>
              <a:t>-</a:t>
            </a:r>
            <a:r>
              <a:rPr lang="zh-TW" altLang="en-US" dirty="0"/>
              <a:t> </a:t>
            </a:r>
            <a:r>
              <a:rPr lang="en-US" altLang="zh-TW" dirty="0"/>
              <a:t>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08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Review: Auto-encoder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4092643" y="1690689"/>
            <a:ext cx="4763961" cy="1039140"/>
            <a:chOff x="3939218" y="2495962"/>
            <a:chExt cx="4763961" cy="1039140"/>
          </a:xfrm>
        </p:grpSpPr>
        <p:sp>
          <p:nvSpPr>
            <p:cNvPr id="4" name="矩形 3"/>
            <p:cNvSpPr/>
            <p:nvPr/>
          </p:nvSpPr>
          <p:spPr>
            <a:xfrm>
              <a:off x="5691195" y="2553767"/>
              <a:ext cx="1308100" cy="98133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NN</a:t>
              </a:r>
            </a:p>
            <a:p>
              <a:pPr algn="ctr"/>
              <a:r>
                <a:rPr lang="en-US" altLang="zh-TW" sz="2400" dirty="0"/>
                <a:t>Decoder</a:t>
              </a:r>
              <a:endParaRPr lang="zh-TW" altLang="en-US" sz="2400" dirty="0"/>
            </a:p>
          </p:txBody>
        </p:sp>
        <p:sp>
          <p:nvSpPr>
            <p:cNvPr id="5" name="矩形 4"/>
            <p:cNvSpPr/>
            <p:nvPr/>
          </p:nvSpPr>
          <p:spPr>
            <a:xfrm rot="5400000">
              <a:off x="4546456" y="2849562"/>
              <a:ext cx="766087" cy="32008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3939218" y="2774494"/>
              <a:ext cx="7896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 i="1" u="sng" dirty="0"/>
                <a:t>code</a:t>
              </a:r>
              <a:endParaRPr lang="zh-TW" altLang="en-US" sz="2400" b="1" i="1" u="sng" dirty="0"/>
            </a:p>
          </p:txBody>
        </p:sp>
        <p:sp>
          <p:nvSpPr>
            <p:cNvPr id="7" name="向右箭號 6"/>
            <p:cNvSpPr/>
            <p:nvPr/>
          </p:nvSpPr>
          <p:spPr>
            <a:xfrm>
              <a:off x="5170743" y="2774494"/>
              <a:ext cx="473165" cy="46166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向右箭號 7"/>
            <p:cNvSpPr/>
            <p:nvPr/>
          </p:nvSpPr>
          <p:spPr>
            <a:xfrm>
              <a:off x="7080498" y="2787194"/>
              <a:ext cx="473165" cy="46166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0950" y="2495962"/>
              <a:ext cx="1102229" cy="1018727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4815863" y="1412542"/>
            <a:ext cx="534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dirty="0"/>
              <a:t>2D</a:t>
            </a:r>
            <a:endParaRPr lang="zh-TW" altLang="en-US" sz="2400" b="1" i="1" dirty="0"/>
          </a:p>
        </p:txBody>
      </p:sp>
      <p:cxnSp>
        <p:nvCxnSpPr>
          <p:cNvPr id="12" name="直線單箭頭接點 11"/>
          <p:cNvCxnSpPr>
            <a:cxnSpLocks/>
          </p:cNvCxnSpPr>
          <p:nvPr/>
        </p:nvCxnSpPr>
        <p:spPr>
          <a:xfrm>
            <a:off x="1016767" y="4110237"/>
            <a:ext cx="4887811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cxnSpLocks/>
          </p:cNvCxnSpPr>
          <p:nvPr/>
        </p:nvCxnSpPr>
        <p:spPr>
          <a:xfrm flipV="1">
            <a:off x="3453463" y="1562754"/>
            <a:ext cx="0" cy="505201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276539" y="3857926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-1.5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823375" y="3879404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1.5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1059443" y="3993146"/>
            <a:ext cx="191224" cy="191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646653" y="4301461"/>
                <a:ext cx="925318" cy="623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−1.5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53" y="4301461"/>
                <a:ext cx="925318" cy="6233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/>
          <p:cNvSpPr/>
          <p:nvPr/>
        </p:nvSpPr>
        <p:spPr>
          <a:xfrm>
            <a:off x="1204617" y="2488944"/>
            <a:ext cx="1267134" cy="78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05" y="2639580"/>
            <a:ext cx="486048" cy="486048"/>
          </a:xfrm>
          <a:prstGeom prst="rect">
            <a:avLst/>
          </a:prstGeom>
        </p:spPr>
      </p:pic>
      <p:sp>
        <p:nvSpPr>
          <p:cNvPr id="29" name="橢圓 28"/>
          <p:cNvSpPr/>
          <p:nvPr/>
        </p:nvSpPr>
        <p:spPr>
          <a:xfrm>
            <a:off x="5596167" y="4011276"/>
            <a:ext cx="191224" cy="191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5343735" y="3228060"/>
                <a:ext cx="696088" cy="623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1.5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735" y="3228060"/>
                <a:ext cx="696088" cy="623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/>
          <p:cNvSpPr/>
          <p:nvPr/>
        </p:nvSpPr>
        <p:spPr>
          <a:xfrm>
            <a:off x="4515275" y="4701186"/>
            <a:ext cx="1267134" cy="78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581" y="4701186"/>
            <a:ext cx="621393" cy="586871"/>
          </a:xfrm>
          <a:prstGeom prst="rect">
            <a:avLst/>
          </a:prstGeom>
        </p:spPr>
      </p:pic>
      <p:sp>
        <p:nvSpPr>
          <p:cNvPr id="34" name="手繪多邊形: 圖案 33"/>
          <p:cNvSpPr/>
          <p:nvPr/>
        </p:nvSpPr>
        <p:spPr>
          <a:xfrm>
            <a:off x="651953" y="2891036"/>
            <a:ext cx="522584" cy="1161143"/>
          </a:xfrm>
          <a:custGeom>
            <a:avLst/>
            <a:gdLst>
              <a:gd name="connsiteX0" fmla="*/ 493555 w 522584"/>
              <a:gd name="connsiteY0" fmla="*/ 1161143 h 1161143"/>
              <a:gd name="connsiteX1" fmla="*/ 69 w 522584"/>
              <a:gd name="connsiteY1" fmla="*/ 493486 h 1161143"/>
              <a:gd name="connsiteX2" fmla="*/ 522584 w 522584"/>
              <a:gd name="connsiteY2" fmla="*/ 0 h 116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584" h="1161143">
                <a:moveTo>
                  <a:pt x="493555" y="1161143"/>
                </a:moveTo>
                <a:cubicBezTo>
                  <a:pt x="244393" y="924076"/>
                  <a:pt x="-4769" y="687010"/>
                  <a:pt x="69" y="493486"/>
                </a:cubicBezTo>
                <a:cubicBezTo>
                  <a:pt x="4907" y="299962"/>
                  <a:pt x="263745" y="149981"/>
                  <a:pt x="522584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5" name="手繪多邊形: 圖案 34"/>
          <p:cNvSpPr/>
          <p:nvPr/>
        </p:nvSpPr>
        <p:spPr>
          <a:xfrm rot="10959087">
            <a:off x="5788322" y="4177777"/>
            <a:ext cx="435533" cy="1108124"/>
          </a:xfrm>
          <a:custGeom>
            <a:avLst/>
            <a:gdLst>
              <a:gd name="connsiteX0" fmla="*/ 493555 w 522584"/>
              <a:gd name="connsiteY0" fmla="*/ 1161143 h 1161143"/>
              <a:gd name="connsiteX1" fmla="*/ 69 w 522584"/>
              <a:gd name="connsiteY1" fmla="*/ 493486 h 1161143"/>
              <a:gd name="connsiteX2" fmla="*/ 522584 w 522584"/>
              <a:gd name="connsiteY2" fmla="*/ 0 h 116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584" h="1161143">
                <a:moveTo>
                  <a:pt x="493555" y="1161143"/>
                </a:moveTo>
                <a:cubicBezTo>
                  <a:pt x="244393" y="924076"/>
                  <a:pt x="-4769" y="687010"/>
                  <a:pt x="69" y="493486"/>
                </a:cubicBezTo>
                <a:cubicBezTo>
                  <a:pt x="4907" y="299962"/>
                  <a:pt x="263745" y="149981"/>
                  <a:pt x="522584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單箭頭接點 36"/>
          <p:cNvCxnSpPr>
            <a:cxnSpLocks/>
          </p:cNvCxnSpPr>
          <p:nvPr/>
        </p:nvCxnSpPr>
        <p:spPr>
          <a:xfrm>
            <a:off x="2471751" y="2862961"/>
            <a:ext cx="3143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cxnSpLocks/>
          </p:cNvCxnSpPr>
          <p:nvPr/>
        </p:nvCxnSpPr>
        <p:spPr>
          <a:xfrm flipH="1">
            <a:off x="4200923" y="5064831"/>
            <a:ext cx="3143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7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6" grpId="0"/>
      <p:bldP spid="27" grpId="0" animBg="1"/>
      <p:bldP spid="29" grpId="0" animBg="1"/>
      <p:bldP spid="30" grpId="0"/>
      <p:bldP spid="31" grpId="0" animBg="1"/>
      <p:bldP spid="34" grpId="0" animBg="1"/>
      <p:bldP spid="3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 to Image</a:t>
            </a:r>
            <a:br>
              <a:rPr lang="en-US" altLang="zh-TW" dirty="0"/>
            </a:br>
            <a:r>
              <a:rPr lang="en-US" altLang="zh-TW" dirty="0"/>
              <a:t>-</a:t>
            </a:r>
            <a:r>
              <a:rPr lang="zh-TW" altLang="en-US" dirty="0"/>
              <a:t> </a:t>
            </a:r>
            <a:r>
              <a:rPr lang="en-US" altLang="zh-TW" dirty="0"/>
              <a:t>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968403" y="633625"/>
            <a:ext cx="2534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1D2129"/>
                </a:solidFill>
                <a:latin typeface="Helvetica" panose="020B0604020202020204" pitchFamily="34" charset="0"/>
              </a:rPr>
              <a:t>"red flower with black center"</a:t>
            </a:r>
            <a:endParaRPr lang="zh-TW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030" y="330517"/>
            <a:ext cx="1339563" cy="13601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3" y="1825625"/>
            <a:ext cx="9144000" cy="46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1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Image-to-image Translation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43488" y="5896895"/>
            <a:ext cx="7657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Lucida Grande"/>
              </a:rPr>
              <a:t>Phillip Isola, Jun-Yan Zhu, </a:t>
            </a:r>
            <a:r>
              <a:rPr lang="en-US" altLang="zh-TW" dirty="0" err="1">
                <a:latin typeface="Lucida Grande"/>
              </a:rPr>
              <a:t>Tinghui</a:t>
            </a:r>
            <a:r>
              <a:rPr lang="en-US" altLang="zh-TW" dirty="0">
                <a:latin typeface="Lucida Grande"/>
              </a:rPr>
              <a:t> Zhou, Alexei A. </a:t>
            </a:r>
            <a:r>
              <a:rPr lang="en-US" altLang="zh-TW" dirty="0" err="1">
                <a:latin typeface="Lucida Grande"/>
              </a:rPr>
              <a:t>Efros</a:t>
            </a:r>
            <a:r>
              <a:rPr lang="en-US" altLang="zh-TW" dirty="0">
                <a:latin typeface="Lucida Grande"/>
              </a:rPr>
              <a:t>, “Image-to-Image Translation with Conditional Adversarial Networks”, </a:t>
            </a:r>
            <a:r>
              <a:rPr lang="en-US" altLang="zh-TW" dirty="0" err="1">
                <a:latin typeface="Lucida Grande"/>
              </a:rPr>
              <a:t>arXiv</a:t>
            </a:r>
            <a:r>
              <a:rPr lang="en-US" altLang="zh-TW" dirty="0">
                <a:latin typeface="Lucida Grande"/>
              </a:rPr>
              <a:t> preprint, 2016 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6152"/>
            <a:ext cx="9144000" cy="340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50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51" y="0"/>
            <a:ext cx="7649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11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Image-to-image Translation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en-US" altLang="zh-TW" dirty="0"/>
              <a:t>-</a:t>
            </a:r>
            <a:r>
              <a:rPr lang="zh-TW" altLang="en-US" dirty="0"/>
              <a:t> </a:t>
            </a:r>
            <a:r>
              <a:rPr lang="en-US" altLang="zh-TW" dirty="0"/>
              <a:t>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6062"/>
            <a:ext cx="9144000" cy="398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15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803954"/>
            <a:ext cx="294894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302477"/>
            <a:ext cx="4094603" cy="572636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5707" y="484633"/>
            <a:ext cx="3156492" cy="3251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zh-TW" sz="4050" dirty="0">
                <a:solidFill>
                  <a:srgbClr val="FFFFFF"/>
                </a:solidFill>
              </a:rPr>
              <a:t>Speech Enhancement GAN</a:t>
            </a:r>
          </a:p>
        </p:txBody>
      </p:sp>
      <p:sp>
        <p:nvSpPr>
          <p:cNvPr id="3" name="矩形 2"/>
          <p:cNvSpPr/>
          <p:nvPr/>
        </p:nvSpPr>
        <p:spPr>
          <a:xfrm>
            <a:off x="4962950" y="6146650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https://arxiv.org/abs/1703.09452</a:t>
            </a:r>
          </a:p>
        </p:txBody>
      </p:sp>
    </p:spTree>
    <p:extLst>
      <p:ext uri="{BB962C8B-B14F-4D97-AF65-F5344CB8AC3E}">
        <p14:creationId xmlns:p14="http://schemas.microsoft.com/office/powerpoint/2010/main" val="13897528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Speech Enhancement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327" y="1399926"/>
            <a:ext cx="7512460" cy="520273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42536" y="5047386"/>
            <a:ext cx="2532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Using Least-square GAN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81407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Least-square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For discriminator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For Generator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06235" y="2586830"/>
                <a:ext cx="8097473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altLang="zh-TW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35" y="2586830"/>
                <a:ext cx="8097473" cy="8066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3802744" y="1870759"/>
            <a:ext cx="3817257" cy="377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 has linear output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177834" y="4525321"/>
                <a:ext cx="4988224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altLang="zh-TW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zh-TW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834" y="4525321"/>
                <a:ext cx="4988224" cy="806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4392546" y="3292746"/>
            <a:ext cx="5080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1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8007350" y="3292746"/>
            <a:ext cx="5080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310246" y="5320454"/>
            <a:ext cx="5080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1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9158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Least-square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The code used in demo from:</a:t>
            </a:r>
          </a:p>
          <a:p>
            <a:pPr lvl="1"/>
            <a:r>
              <a:rPr lang="en-US" altLang="zh-TW" dirty="0"/>
              <a:t>https://github.com/osh/KerasGAN/blob/master/MNIST_CNN_GAN_v2.ipynb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83" y="3255814"/>
            <a:ext cx="4164576" cy="326166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63" y="3199095"/>
            <a:ext cx="3318387" cy="33183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2036" y="3088481"/>
            <a:ext cx="8219928" cy="353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56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Review: Auto-encoder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920264" cy="4351338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16" y="1741368"/>
            <a:ext cx="4777351" cy="4864080"/>
          </a:xfrm>
          <a:prstGeom prst="rect">
            <a:avLst/>
          </a:prstGeom>
        </p:spPr>
      </p:pic>
      <p:cxnSp>
        <p:nvCxnSpPr>
          <p:cNvPr id="12" name="直線單箭頭接點 11"/>
          <p:cNvCxnSpPr>
            <a:cxnSpLocks/>
          </p:cNvCxnSpPr>
          <p:nvPr/>
        </p:nvCxnSpPr>
        <p:spPr>
          <a:xfrm>
            <a:off x="2266116" y="4238172"/>
            <a:ext cx="4887811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cxnSpLocks/>
          </p:cNvCxnSpPr>
          <p:nvPr/>
        </p:nvCxnSpPr>
        <p:spPr>
          <a:xfrm flipV="1">
            <a:off x="4702812" y="1690689"/>
            <a:ext cx="0" cy="505201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1525888" y="3985861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-1.5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072724" y="4007339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1.5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4657198" y="5349941"/>
            <a:ext cx="4279463" cy="119777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418421" y="864887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182056" y="895556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 rot="5400000">
            <a:off x="3977357" y="1205987"/>
            <a:ext cx="1002280" cy="3200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4059469" y="1810080"/>
            <a:ext cx="789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u="sng" dirty="0"/>
              <a:t>code</a:t>
            </a:r>
            <a:endParaRPr lang="zh-TW" altLang="en-US" sz="2400" b="1" i="1" u="sng" dirty="0"/>
          </a:p>
        </p:txBody>
      </p:sp>
      <p:sp>
        <p:nvSpPr>
          <p:cNvPr id="21" name="向右箭號 24"/>
          <p:cNvSpPr/>
          <p:nvPr/>
        </p:nvSpPr>
        <p:spPr>
          <a:xfrm>
            <a:off x="3796080" y="1151737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1075371" y="1135192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28" name="向右箭號 24"/>
          <p:cNvSpPr/>
          <p:nvPr/>
        </p:nvSpPr>
        <p:spPr>
          <a:xfrm>
            <a:off x="4678477" y="1159045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971451" y="1135193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30" name="向右箭號 24"/>
          <p:cNvSpPr/>
          <p:nvPr/>
        </p:nvSpPr>
        <p:spPr>
          <a:xfrm>
            <a:off x="1949286" y="113519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右箭號 24"/>
          <p:cNvSpPr/>
          <p:nvPr/>
        </p:nvSpPr>
        <p:spPr>
          <a:xfrm>
            <a:off x="6520156" y="1159045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41778" y="167831"/>
            <a:ext cx="291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Auto-encoder</a:t>
            </a:r>
            <a:endParaRPr lang="zh-TW" altLang="en-US" sz="2800" b="1" i="1" u="sng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355030" y="2010135"/>
            <a:ext cx="291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VAE</a:t>
            </a:r>
            <a:endParaRPr lang="zh-TW" altLang="en-US" sz="2800" b="1" i="1" u="sng" dirty="0"/>
          </a:p>
        </p:txBody>
      </p:sp>
      <p:sp>
        <p:nvSpPr>
          <p:cNvPr id="33" name="矩形 32"/>
          <p:cNvSpPr/>
          <p:nvPr/>
        </p:nvSpPr>
        <p:spPr>
          <a:xfrm>
            <a:off x="1496812" y="3044034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34" name="向右箭號 24"/>
          <p:cNvSpPr/>
          <p:nvPr/>
        </p:nvSpPr>
        <p:spPr>
          <a:xfrm rot="19527676">
            <a:off x="2902012" y="2847034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50808" y="3286106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36" name="向右箭號 24"/>
          <p:cNvSpPr/>
          <p:nvPr/>
        </p:nvSpPr>
        <p:spPr>
          <a:xfrm>
            <a:off x="924723" y="3286107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右箭號 24"/>
          <p:cNvSpPr/>
          <p:nvPr/>
        </p:nvSpPr>
        <p:spPr>
          <a:xfrm rot="2388685" flipV="1">
            <a:off x="2891979" y="387221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 rot="5400000">
            <a:off x="5074116" y="3552806"/>
            <a:ext cx="1002280" cy="320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41" name="矩形 40"/>
          <p:cNvSpPr/>
          <p:nvPr/>
        </p:nvSpPr>
        <p:spPr>
          <a:xfrm>
            <a:off x="6339271" y="3203213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8128666" y="3442850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43" name="向右箭號 24"/>
          <p:cNvSpPr/>
          <p:nvPr/>
        </p:nvSpPr>
        <p:spPr>
          <a:xfrm>
            <a:off x="7677371" y="3466702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7" name="群組 46"/>
          <p:cNvGrpSpPr/>
          <p:nvPr/>
        </p:nvGrpSpPr>
        <p:grpSpPr>
          <a:xfrm>
            <a:off x="3302978" y="2402729"/>
            <a:ext cx="608032" cy="1085259"/>
            <a:chOff x="3289409" y="2450377"/>
            <a:chExt cx="608032" cy="1085259"/>
          </a:xfrm>
        </p:grpSpPr>
        <p:sp>
          <p:nvSpPr>
            <p:cNvPr id="38" name="矩形 37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3292442" y="245037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1</a:t>
              </a:r>
              <a:endParaRPr lang="zh-TW" altLang="en-US" sz="2400" baseline="-25000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3290983" y="276166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2</a:t>
              </a:r>
              <a:endParaRPr lang="zh-TW" altLang="en-US" sz="2400" baseline="-25000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3289409" y="307295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3</a:t>
              </a:r>
              <a:endParaRPr lang="zh-TW" altLang="en-US" sz="2400" baseline="-25000" dirty="0"/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317412" y="3514417"/>
            <a:ext cx="604999" cy="1085259"/>
            <a:chOff x="3292442" y="2450377"/>
            <a:chExt cx="604999" cy="1085259"/>
          </a:xfrm>
        </p:grpSpPr>
        <p:sp>
          <p:nvSpPr>
            <p:cNvPr id="49" name="矩形 48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字方塊 49"/>
                <p:cNvSpPr txBox="1"/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0" name="文字方塊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blipFill>
                  <a:blip r:embed="rId2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3327631" y="3851761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631" y="3851761"/>
                <a:ext cx="604999" cy="453137"/>
              </a:xfrm>
              <a:prstGeom prst="rect">
                <a:avLst/>
              </a:prstGeom>
              <a:blipFill>
                <a:blip r:embed="rId3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/>
              <p:cNvSpPr txBox="1"/>
              <p:nvPr/>
            </p:nvSpPr>
            <p:spPr>
              <a:xfrm>
                <a:off x="3343289" y="4175853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4" name="文字方塊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289" y="4175853"/>
                <a:ext cx="604999" cy="453137"/>
              </a:xfrm>
              <a:prstGeom prst="rect">
                <a:avLst/>
              </a:prstGeom>
              <a:blipFill>
                <a:blip r:embed="rId4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群組 60"/>
          <p:cNvGrpSpPr/>
          <p:nvPr/>
        </p:nvGrpSpPr>
        <p:grpSpPr>
          <a:xfrm>
            <a:off x="3301754" y="4638657"/>
            <a:ext cx="630876" cy="1114573"/>
            <a:chOff x="3256489" y="4960311"/>
            <a:chExt cx="630876" cy="1114573"/>
          </a:xfrm>
        </p:grpSpPr>
        <p:sp>
          <p:nvSpPr>
            <p:cNvPr id="56" name="矩形 55"/>
            <p:cNvSpPr/>
            <p:nvPr/>
          </p:nvSpPr>
          <p:spPr>
            <a:xfrm rot="5400000">
              <a:off x="3041840" y="5327283"/>
              <a:ext cx="1002280" cy="43429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/>
                <p:cNvSpPr txBox="1"/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9" name="文字方塊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blipFill>
                  <a:blip r:embed="rId5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/>
                <p:cNvSpPr txBox="1"/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blipFill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/>
                <p:cNvSpPr txBox="1"/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8" name="文字方塊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blipFill>
                  <a:blip r:embed="rId7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文字方塊 62"/>
          <p:cNvSpPr txBox="1"/>
          <p:nvPr/>
        </p:nvSpPr>
        <p:spPr>
          <a:xfrm>
            <a:off x="1321736" y="4806521"/>
            <a:ext cx="199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From a normal distribution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5323678" y="3801458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678" y="3801458"/>
                <a:ext cx="604999" cy="453137"/>
              </a:xfrm>
              <a:prstGeom prst="rect">
                <a:avLst/>
              </a:prstGeom>
              <a:blipFill>
                <a:blip r:embed="rId8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/>
              <p:cNvSpPr txBox="1"/>
              <p:nvPr/>
            </p:nvSpPr>
            <p:spPr>
              <a:xfrm>
                <a:off x="5297801" y="3140022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5" name="文字方塊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801" y="3140022"/>
                <a:ext cx="604999" cy="453137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/>
              <p:cNvSpPr txBox="1"/>
              <p:nvPr/>
            </p:nvSpPr>
            <p:spPr>
              <a:xfrm>
                <a:off x="5308020" y="3477366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6" name="文字方塊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020" y="3477366"/>
                <a:ext cx="604999" cy="45313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向右箭號 24"/>
          <p:cNvSpPr/>
          <p:nvPr/>
        </p:nvSpPr>
        <p:spPr>
          <a:xfrm>
            <a:off x="5826834" y="346323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4105867" y="4440521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69" name="橢圓 68"/>
          <p:cNvSpPr/>
          <p:nvPr/>
        </p:nvSpPr>
        <p:spPr>
          <a:xfrm>
            <a:off x="4736710" y="3491345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+</a:t>
            </a:r>
            <a:endParaRPr lang="zh-TW" altLang="en-US" sz="2400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5909807" y="2196892"/>
            <a:ext cx="2829727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Minimize reconstruction error</a:t>
            </a:r>
            <a:endParaRPr lang="zh-TW" altLang="en-US" sz="2400" dirty="0"/>
          </a:p>
        </p:txBody>
      </p:sp>
      <p:cxnSp>
        <p:nvCxnSpPr>
          <p:cNvPr id="72" name="直線接點 71"/>
          <p:cNvCxnSpPr/>
          <p:nvPr/>
        </p:nvCxnSpPr>
        <p:spPr>
          <a:xfrm>
            <a:off x="3891488" y="5291072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>
            <a:off x="3881660" y="4098535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/>
          <p:cNvCxnSpPr>
            <a:endCxn id="68" idx="0"/>
          </p:cNvCxnSpPr>
          <p:nvPr/>
        </p:nvCxnSpPr>
        <p:spPr>
          <a:xfrm>
            <a:off x="4318456" y="4116429"/>
            <a:ext cx="0" cy="3240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/>
          <p:nvPr/>
        </p:nvCxnSpPr>
        <p:spPr>
          <a:xfrm>
            <a:off x="4318456" y="4863813"/>
            <a:ext cx="0" cy="4272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/>
          <p:cNvCxnSpPr/>
          <p:nvPr/>
        </p:nvCxnSpPr>
        <p:spPr>
          <a:xfrm>
            <a:off x="3833988" y="2988643"/>
            <a:ext cx="11153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/>
          <p:nvPr/>
        </p:nvCxnSpPr>
        <p:spPr>
          <a:xfrm>
            <a:off x="4510866" y="4653110"/>
            <a:ext cx="4384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/>
          <p:cNvCxnSpPr/>
          <p:nvPr/>
        </p:nvCxnSpPr>
        <p:spPr>
          <a:xfrm flipV="1">
            <a:off x="4949300" y="3967554"/>
            <a:ext cx="0" cy="6855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>
            <a:stCxn id="69" idx="0"/>
          </p:cNvCxnSpPr>
          <p:nvPr/>
        </p:nvCxnSpPr>
        <p:spPr>
          <a:xfrm flipV="1">
            <a:off x="4949299" y="2928386"/>
            <a:ext cx="0" cy="5629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5161888" y="3712846"/>
            <a:ext cx="2533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字方塊 93"/>
              <p:cNvSpPr txBox="1"/>
              <p:nvPr/>
            </p:nvSpPr>
            <p:spPr>
              <a:xfrm>
                <a:off x="4730082" y="5407010"/>
                <a:ext cx="4272645" cy="1038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4" name="文字方塊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082" y="5407010"/>
                <a:ext cx="4272645" cy="10382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文字方塊 94"/>
          <p:cNvSpPr txBox="1"/>
          <p:nvPr/>
        </p:nvSpPr>
        <p:spPr>
          <a:xfrm>
            <a:off x="3833825" y="3579585"/>
            <a:ext cx="67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exp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字方塊 95"/>
              <p:cNvSpPr txBox="1"/>
              <p:nvPr/>
            </p:nvSpPr>
            <p:spPr>
              <a:xfrm>
                <a:off x="5257715" y="4502639"/>
                <a:ext cx="30275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6" name="文字方塊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15" y="4502639"/>
                <a:ext cx="3027560" cy="369332"/>
              </a:xfrm>
              <a:prstGeom prst="rect">
                <a:avLst/>
              </a:prstGeom>
              <a:blipFill>
                <a:blip r:embed="rId12"/>
                <a:stretch>
                  <a:fillRect l="-805" r="-402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文字方塊 96"/>
          <p:cNvSpPr txBox="1"/>
          <p:nvPr/>
        </p:nvSpPr>
        <p:spPr>
          <a:xfrm>
            <a:off x="5409401" y="5053314"/>
            <a:ext cx="139139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Minimize</a:t>
            </a:r>
            <a:endParaRPr lang="zh-TW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300083" y="5877957"/>
            <a:ext cx="4338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Auto-Encoding </a:t>
            </a:r>
            <a:r>
              <a:rPr lang="en-US" altLang="zh-TW" sz="2400" dirty="0" err="1"/>
              <a:t>Variational</a:t>
            </a:r>
            <a:r>
              <a:rPr lang="en-US" altLang="zh-TW" sz="2400" dirty="0"/>
              <a:t> Bayes, https://arxiv.org/abs/1312.6114</a:t>
            </a:r>
          </a:p>
        </p:txBody>
      </p:sp>
    </p:spTree>
    <p:extLst>
      <p:ext uri="{BB962C8B-B14F-4D97-AF65-F5344CB8AC3E}">
        <p14:creationId xmlns:p14="http://schemas.microsoft.com/office/powerpoint/2010/main" val="33890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33" grpId="0" animBg="1"/>
      <p:bldP spid="34" grpId="0" animBg="1"/>
      <p:bldP spid="35" grpId="0"/>
      <p:bldP spid="36" grpId="0" animBg="1"/>
      <p:bldP spid="37" grpId="0" animBg="1"/>
      <p:bldP spid="40" grpId="0" animBg="1"/>
      <p:bldP spid="41" grpId="0" animBg="1"/>
      <p:bldP spid="42" grpId="0"/>
      <p:bldP spid="43" grpId="0" animBg="1"/>
      <p:bldP spid="53" grpId="0"/>
      <p:bldP spid="54" grpId="0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70" grpId="0" animBg="1"/>
      <p:bldP spid="94" grpId="0"/>
      <p:bldP spid="95" grpId="0"/>
      <p:bldP spid="96" grpId="0"/>
      <p:bldP spid="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Problems of VAE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It does not really try to simulate real images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89177" y="2964116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 rot="5400000">
            <a:off x="844438" y="3259911"/>
            <a:ext cx="766087" cy="3200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864699" y="2507775"/>
            <a:ext cx="789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u="sng" dirty="0"/>
              <a:t>code</a:t>
            </a:r>
            <a:endParaRPr lang="zh-TW" altLang="en-US" sz="2400" b="1" i="1" u="sng" dirty="0"/>
          </a:p>
        </p:txBody>
      </p:sp>
      <p:sp>
        <p:nvSpPr>
          <p:cNvPr id="8" name="向右箭號 6"/>
          <p:cNvSpPr/>
          <p:nvPr/>
        </p:nvSpPr>
        <p:spPr>
          <a:xfrm>
            <a:off x="1468725" y="318484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7"/>
          <p:cNvSpPr/>
          <p:nvPr/>
        </p:nvSpPr>
        <p:spPr>
          <a:xfrm>
            <a:off x="3378480" y="319754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301" y="2756453"/>
            <a:ext cx="1280337" cy="133206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50883" y="2907880"/>
            <a:ext cx="1146629" cy="11030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Output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559" y="4506049"/>
            <a:ext cx="1280337" cy="133206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434" y="4520564"/>
            <a:ext cx="1280337" cy="133206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276377" y="5535857"/>
            <a:ext cx="87086" cy="798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777895" y="5461472"/>
            <a:ext cx="87086" cy="798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5366873" y="3006304"/>
            <a:ext cx="1963301" cy="1003705"/>
            <a:chOff x="5366873" y="3093393"/>
            <a:chExt cx="1963301" cy="1003705"/>
          </a:xfrm>
        </p:grpSpPr>
        <p:sp>
          <p:nvSpPr>
            <p:cNvPr id="17" name="箭號: 左-右雙向 16"/>
            <p:cNvSpPr/>
            <p:nvPr/>
          </p:nvSpPr>
          <p:spPr>
            <a:xfrm>
              <a:off x="5366873" y="3093393"/>
              <a:ext cx="1963301" cy="26994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416078" y="3266101"/>
              <a:ext cx="18433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As close as possible</a:t>
              </a:r>
              <a:endParaRPr lang="zh-TW" altLang="en-US" sz="2400" dirty="0"/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241790" y="4788793"/>
            <a:ext cx="289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One pixel difference from the target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274707" y="4803308"/>
            <a:ext cx="289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One pixel difference from the target</a:t>
            </a:r>
            <a:endParaRPr lang="zh-TW" altLang="en-US" sz="2400" dirty="0"/>
          </a:p>
        </p:txBody>
      </p:sp>
      <p:sp>
        <p:nvSpPr>
          <p:cNvPr id="22" name="箭號: 向右 21"/>
          <p:cNvSpPr/>
          <p:nvPr/>
        </p:nvSpPr>
        <p:spPr>
          <a:xfrm rot="3205515">
            <a:off x="5106681" y="4082076"/>
            <a:ext cx="566517" cy="4644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 rot="18394485" flipH="1">
            <a:off x="3623559" y="4078301"/>
            <a:ext cx="566517" cy="4644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2914839" y="5868042"/>
            <a:ext cx="131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Realistic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963185" y="5863857"/>
            <a:ext cx="131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Fake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2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3565</TotalTime>
  <Words>5187</Words>
  <Application>Microsoft Office PowerPoint</Application>
  <PresentationFormat>如螢幕大小 (4:3)</PresentationFormat>
  <Paragraphs>660</Paragraphs>
  <Slides>67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67</vt:i4>
      </vt:variant>
    </vt:vector>
  </HeadingPairs>
  <TitlesOfParts>
    <vt:vector size="77" baseType="lpstr">
      <vt:lpstr>-apple-system</vt:lpstr>
      <vt:lpstr>Halvetica</vt:lpstr>
      <vt:lpstr>Lucida Grande</vt:lpstr>
      <vt:lpstr>新細明體</vt:lpstr>
      <vt:lpstr>Arial</vt:lpstr>
      <vt:lpstr>Calibri</vt:lpstr>
      <vt:lpstr>Calibri Light</vt:lpstr>
      <vt:lpstr>Cambria Math</vt:lpstr>
      <vt:lpstr>Helvetica</vt:lpstr>
      <vt:lpstr>Office 佈景主題</vt:lpstr>
      <vt:lpstr>Generative Adversarial Network (GAN)</vt:lpstr>
      <vt:lpstr>NIPS 2016 Tutorial: Generative Adversarial Networks</vt:lpstr>
      <vt:lpstr>Review</vt:lpstr>
      <vt:lpstr>Generation</vt:lpstr>
      <vt:lpstr>Review: Auto-encoder</vt:lpstr>
      <vt:lpstr>Review: Auto-encoder</vt:lpstr>
      <vt:lpstr>Review: Auto-encoder</vt:lpstr>
      <vt:lpstr>PowerPoint 簡報</vt:lpstr>
      <vt:lpstr>Problems of VAE</vt:lpstr>
      <vt:lpstr>The evolution of generation</vt:lpstr>
      <vt:lpstr>The evolution of generation</vt:lpstr>
      <vt:lpstr>GAN - Discriminator</vt:lpstr>
      <vt:lpstr>GAN - Generator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Basic Idea of GAN</vt:lpstr>
      <vt:lpstr>Maximum Likelihood Estimation</vt:lpstr>
      <vt:lpstr>Maximum Likelihood Estimation</vt:lpstr>
      <vt:lpstr>Now P_G (x;θ) is a NN</vt:lpstr>
      <vt:lpstr>Basic Idea of GAN</vt:lpstr>
      <vt:lpstr>Basic Idea</vt:lpstr>
      <vt:lpstr>max┬D⁡V(G,D)</vt:lpstr>
      <vt:lpstr>max┬D⁡V(G,D)</vt:lpstr>
      <vt:lpstr>max┬D⁡V(G,D)</vt:lpstr>
      <vt:lpstr>max┬D⁡V(G,D)</vt:lpstr>
      <vt:lpstr>max┬D⁡V(G,D)</vt:lpstr>
      <vt:lpstr>In the end ……</vt:lpstr>
      <vt:lpstr>Algorithm</vt:lpstr>
      <vt:lpstr>Algorithm</vt:lpstr>
      <vt:lpstr>Algorithm</vt:lpstr>
      <vt:lpstr>In practice …</vt:lpstr>
      <vt:lpstr>PowerPoint 簡報</vt:lpstr>
      <vt:lpstr>PowerPoint 簡報</vt:lpstr>
      <vt:lpstr>Objective Function for Generator in Real Implementation</vt:lpstr>
      <vt:lpstr>Demo</vt:lpstr>
      <vt:lpstr>Issue about Evaluating the Divergence</vt:lpstr>
      <vt:lpstr>Evaluating JS divergence</vt:lpstr>
      <vt:lpstr>Evaluating JS divergence</vt:lpstr>
      <vt:lpstr>Discriminator</vt:lpstr>
      <vt:lpstr>Discriminator</vt:lpstr>
      <vt:lpstr>Evaluation</vt:lpstr>
      <vt:lpstr>Evaluation</vt:lpstr>
      <vt:lpstr>Add Noise</vt:lpstr>
      <vt:lpstr>Mode Collapse</vt:lpstr>
      <vt:lpstr>Mode Collapse </vt:lpstr>
      <vt:lpstr>Mode Collapse </vt:lpstr>
      <vt:lpstr>Flaw in Optimization?</vt:lpstr>
      <vt:lpstr>So many GANs ……</vt:lpstr>
      <vt:lpstr>Conditional GAN</vt:lpstr>
      <vt:lpstr>Motivation</vt:lpstr>
      <vt:lpstr>Motivation</vt:lpstr>
      <vt:lpstr>Conditional GAN</vt:lpstr>
      <vt:lpstr>Text to Image - Results</vt:lpstr>
      <vt:lpstr>Text to Image - Results</vt:lpstr>
      <vt:lpstr>Image-to-image Translation</vt:lpstr>
      <vt:lpstr>PowerPoint 簡報</vt:lpstr>
      <vt:lpstr>Image-to-image Translation  - Results</vt:lpstr>
      <vt:lpstr>Speech Enhancement GAN</vt:lpstr>
      <vt:lpstr>Speech Enhancement GAN</vt:lpstr>
      <vt:lpstr>Least-square GAN</vt:lpstr>
      <vt:lpstr>Least-square GAN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 Adversarial Network</dc:title>
  <dc:creator>Hung-yi Lee</dc:creator>
  <cp:lastModifiedBy>Hung-yi Lee</cp:lastModifiedBy>
  <cp:revision>230</cp:revision>
  <dcterms:created xsi:type="dcterms:W3CDTF">2017-04-15T16:45:08Z</dcterms:created>
  <dcterms:modified xsi:type="dcterms:W3CDTF">2017-04-22T10:33:49Z</dcterms:modified>
</cp:coreProperties>
</file>